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12192000" cy="6858000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A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6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B3FD5-0A49-3700-6E51-CFC972969E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9EF46A-7ED1-1F61-6DF6-577058C6D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4C8D2-945B-3F4C-83EC-635B127D4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EC52C-5C78-A0DB-5CE0-CB54C6AD5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4CECD7-39A2-4330-25B2-4FE61DCAC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8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2F11-515B-4B00-14CB-AB416F2FE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4DF2F6-CBCB-B90D-6041-7AD8E9AB0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275129-1A6A-CDC0-FD41-DE3ED278B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C0EFD-7FA5-530C-CACC-37E49B803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4A5DD-1255-8B35-C4FC-8F8D72595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5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52469A-8145-DE08-71FA-34050FCB2A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F54507-D249-91A4-B176-204388667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DBCF3-94D3-3825-D783-53EEF97E1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DE047-0BBD-AA2C-24A0-94E8E854F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9E524-A0B8-A8F2-FD52-89A6416DB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62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1941E-2797-4823-1F47-2B029EC2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3865B-34A7-F8AE-7984-0723E1E32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AD4DA-499B-3DB7-49D3-2BE9D16A3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80E1B-B36B-DE4D-7C25-017A493A5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63D66-43B2-8AA8-1E0D-389FAFCF5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25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C5A7A-D967-40CA-4FFD-A812E6FCD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77EC1-F1C7-660F-D700-3708F8A38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7A7C0-592B-1F11-5266-74F3A64DC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CEE51-EA53-5904-55B4-640308791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D0AA1-C9E3-0399-817D-C2DC93E9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91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29C81-1A67-C98C-D8B0-C6F598F88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B2012-9C13-A94A-7382-21A4C3C8FC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5B74E3-B845-C1A9-5144-59BA494E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213014-2A01-2A85-DC8D-FA3FEB21C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B74BD3-5CC3-7F06-F405-FB724322A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DE9BD-B21A-5FC0-29B3-C93907D0F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6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F7ED7-0CA0-5D75-7A14-BBD85E766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EE316-2795-6D23-BA0D-84B6C3D50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B6FE4-4631-A12F-0DEA-416CEC20E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C74F21-30F9-B9EB-5E9F-2E832E781E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3AE2AC-2723-65A5-6A14-05637BA718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78C06D-19E3-CE6A-1C7F-6E1DC600F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7EC675-8A47-F842-484B-ABDE62165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BBB3AF-91A0-03E3-9DD1-EA47A091A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42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3AA5-1EE0-C0EA-4A25-A5497CD8B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B31DCE-B7D3-C1D4-9C8E-858BA7BF6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58E262-AAFF-C3B8-E66A-48BF8AD08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6AB7C9-B0C8-51D6-3B71-A3FDC7C35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20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552A0B-ECE8-96AD-CAE2-D9FF10469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B5E0D3-77BD-5D0F-EEC6-E63D5A8FD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4982E-FB81-BACC-7724-F97550D8A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117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4FE23-0FB3-8CEE-9D89-B86E62CDC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FD977-2A1B-6DFB-3422-61986CFA8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251F-E53F-8114-32DF-2B171BADE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1F59C6-653F-4752-ABA8-C21F93551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800D7A-922E-702A-A037-A0BF1A2AB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C88A9-D5B7-45A6-E673-26EB8F42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00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67DF9-2C4A-86C4-23F1-79EF4280D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80222-5EA2-1C3D-9B27-9CBE47C0EC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600B2-B764-E45B-932F-2037110FE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7B25F-2D05-D179-6844-C0277267C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79F931-1B60-5B8D-3AD0-5F0383814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966D0-2FD2-FBF8-87E6-9B3AFCE70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2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F7FA3D-3FAC-887A-6343-F801900C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17381-3DDA-406B-5338-D843A4256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6AA17-F7A8-6CEB-5101-6DE8E5F8B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D2265-3558-42EA-B02E-C5F160F929E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472DC-0AA2-1D1D-EB28-9AE4FEB7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2D4E3-287D-1995-1ED0-15EDE4D51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A6653-7983-4C47-B363-40706B9F1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92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AF68CB5-D519-4070-A998-B86F0FBCD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icture containing person, standing&#10;&#10;Description automatically generated">
            <a:extLst>
              <a:ext uri="{FF2B5EF4-FFF2-40B4-BE49-F238E27FC236}">
                <a16:creationId xmlns:a16="http://schemas.microsoft.com/office/drawing/2014/main" id="{8E3F1D75-A691-97C2-0F0B-4B1181A2C1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6" r="27872" b="-4"/>
          <a:stretch/>
        </p:blipFill>
        <p:spPr>
          <a:xfrm>
            <a:off x="312773" y="329514"/>
            <a:ext cx="2769973" cy="2769973"/>
          </a:xfrm>
          <a:custGeom>
            <a:avLst/>
            <a:gdLst/>
            <a:ahLst/>
            <a:cxnLst/>
            <a:rect l="l" t="t" r="r" b="b"/>
            <a:pathLst>
              <a:path w="2769973" h="2769973">
                <a:moveTo>
                  <a:pt x="133430" y="0"/>
                </a:moveTo>
                <a:lnTo>
                  <a:pt x="2636543" y="0"/>
                </a:lnTo>
                <a:cubicBezTo>
                  <a:pt x="2710234" y="0"/>
                  <a:pt x="2769973" y="59739"/>
                  <a:pt x="2769973" y="133430"/>
                </a:cubicBezTo>
                <a:lnTo>
                  <a:pt x="2769973" y="2636543"/>
                </a:lnTo>
                <a:cubicBezTo>
                  <a:pt x="2769973" y="2710234"/>
                  <a:pt x="2710234" y="2769973"/>
                  <a:pt x="2636543" y="2769973"/>
                </a:cubicBezTo>
                <a:lnTo>
                  <a:pt x="133430" y="2769973"/>
                </a:lnTo>
                <a:cubicBezTo>
                  <a:pt x="59739" y="2769973"/>
                  <a:pt x="0" y="2710234"/>
                  <a:pt x="0" y="2636543"/>
                </a:cubicBezTo>
                <a:lnTo>
                  <a:pt x="0" y="133430"/>
                </a:lnTo>
                <a:cubicBezTo>
                  <a:pt x="0" y="59739"/>
                  <a:pt x="59739" y="0"/>
                  <a:pt x="133430" y="0"/>
                </a:cubicBezTo>
                <a:close/>
              </a:path>
            </a:pathLst>
          </a:cu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7D89D114-097D-83E2-6C52-6B1337C787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86" t="-58988" r="-3286" b="-49977"/>
          <a:stretch/>
        </p:blipFill>
        <p:spPr>
          <a:xfrm>
            <a:off x="3815331" y="682671"/>
            <a:ext cx="2063657" cy="2063657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pic>
        <p:nvPicPr>
          <p:cNvPr id="10" name="Picture 9" descr="A picture containing underpants&#10;&#10;Description automatically generated">
            <a:extLst>
              <a:ext uri="{FF2B5EF4-FFF2-40B4-BE49-F238E27FC236}">
                <a16:creationId xmlns:a16="http://schemas.microsoft.com/office/drawing/2014/main" id="{3DBD149B-FE03-A0DC-9757-C29534403D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51" r="-4" b="-4"/>
          <a:stretch/>
        </p:blipFill>
        <p:spPr>
          <a:xfrm>
            <a:off x="312773" y="3428998"/>
            <a:ext cx="2769973" cy="2769973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pic>
        <p:nvPicPr>
          <p:cNvPr id="3" name="Picture 2" descr="A picture containing person, scene, hospital room, room&#10;&#10;Description automatically generated">
            <a:extLst>
              <a:ext uri="{FF2B5EF4-FFF2-40B4-BE49-F238E27FC236}">
                <a16:creationId xmlns:a16="http://schemas.microsoft.com/office/drawing/2014/main" id="{BB531C75-E85C-CFC0-2F59-AAC26F1587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0" r="18470"/>
          <a:stretch/>
        </p:blipFill>
        <p:spPr>
          <a:xfrm>
            <a:off x="3232873" y="3428998"/>
            <a:ext cx="2769973" cy="2769974"/>
          </a:xfrm>
          <a:custGeom>
            <a:avLst/>
            <a:gdLst/>
            <a:ahLst/>
            <a:cxnLst/>
            <a:rect l="l" t="t" r="r" b="b"/>
            <a:pathLst>
              <a:path w="3118718" h="3118719">
                <a:moveTo>
                  <a:pt x="127306" y="0"/>
                </a:moveTo>
                <a:lnTo>
                  <a:pt x="2991412" y="0"/>
                </a:lnTo>
                <a:cubicBezTo>
                  <a:pt x="3061721" y="0"/>
                  <a:pt x="3118718" y="56997"/>
                  <a:pt x="3118718" y="127306"/>
                </a:cubicBezTo>
                <a:lnTo>
                  <a:pt x="3118718" y="2991413"/>
                </a:lnTo>
                <a:cubicBezTo>
                  <a:pt x="3118718" y="3061722"/>
                  <a:pt x="3061721" y="3118719"/>
                  <a:pt x="2991412" y="3118719"/>
                </a:cubicBezTo>
                <a:lnTo>
                  <a:pt x="127306" y="3118719"/>
                </a:lnTo>
                <a:cubicBezTo>
                  <a:pt x="56997" y="3118719"/>
                  <a:pt x="0" y="3061722"/>
                  <a:pt x="0" y="2991413"/>
                </a:cubicBezTo>
                <a:lnTo>
                  <a:pt x="0" y="127306"/>
                </a:lnTo>
                <a:cubicBezTo>
                  <a:pt x="0" y="56997"/>
                  <a:pt x="56997" y="0"/>
                  <a:pt x="127306" y="0"/>
                </a:cubicBezTo>
                <a:close/>
              </a:path>
            </a:pathLst>
          </a:custGeom>
        </p:spPr>
      </p:pic>
      <p:sp>
        <p:nvSpPr>
          <p:cNvPr id="18" name="Arc 17">
            <a:extLst>
              <a:ext uri="{FF2B5EF4-FFF2-40B4-BE49-F238E27FC236}">
                <a16:creationId xmlns:a16="http://schemas.microsoft.com/office/drawing/2014/main" id="{7586665A-47B3-4AEE-BC94-15D89FF70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36468">
            <a:off x="7783403" y="326268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DF4EC94-B62E-4C18-B833-D5B76CA2B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1415" y="144719"/>
            <a:ext cx="692119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Care of Pregnant Patients in the 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0DFA0-A35E-4E40-BDA7-CD148502A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25984" y="1017441"/>
            <a:ext cx="5785807" cy="5780174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50" b="1" u="sng" dirty="0"/>
              <a:t>Sessions:</a:t>
            </a:r>
            <a:r>
              <a:rPr lang="en-US" sz="1050" b="1" dirty="0"/>
              <a:t> </a:t>
            </a:r>
            <a:endParaRPr lang="en-US" sz="1050" b="1" i="1" dirty="0"/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b="1" dirty="0"/>
              <a:t>Monday, November 2</a:t>
            </a:r>
            <a:r>
              <a:rPr lang="en-US" sz="1050" b="1" baseline="30000" dirty="0"/>
              <a:t>nd</a:t>
            </a:r>
            <a:r>
              <a:rPr lang="en-US" sz="1050" b="1" dirty="0"/>
              <a:t>, The </a:t>
            </a:r>
            <a:r>
              <a:rPr lang="en-US" sz="1050" b="1"/>
              <a:t>Founders Room- Fishermen's </a:t>
            </a:r>
            <a:r>
              <a:rPr lang="en-US" sz="1050" b="1" dirty="0"/>
              <a:t>Memorial Hospital 930h-1600h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b="1" dirty="0"/>
              <a:t>Tuesday, November 3</a:t>
            </a:r>
            <a:r>
              <a:rPr lang="en-US" sz="1050" b="1" baseline="30000" dirty="0"/>
              <a:t>rd</a:t>
            </a:r>
            <a:r>
              <a:rPr lang="en-US" sz="1050" b="1" dirty="0"/>
              <a:t>, The Boardroom- Main Floor- Digby General Hospital from 1130h-1600h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050" b="1" u="sng" dirty="0">
              <a:highlight>
                <a:srgbClr val="FFFF00"/>
              </a:highlight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1050" b="1" dirty="0"/>
              <a:t>Learning Outcomes</a:t>
            </a:r>
            <a:r>
              <a:rPr lang="en-US" sz="1050" dirty="0"/>
              <a:t>:</a:t>
            </a:r>
          </a:p>
          <a:p>
            <a:pPr marL="285750" marR="0" lvl="0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>
                <a:effectLst/>
              </a:rPr>
              <a:t>Identify and evaluate key sources of knowledge and resources available to health care providers, </a:t>
            </a:r>
          </a:p>
          <a:p>
            <a:pPr marL="57150" marR="0" lvl="0">
              <a:lnSpc>
                <a:spcPct val="100000"/>
              </a:lnSpc>
              <a:spcBef>
                <a:spcPts val="0"/>
              </a:spcBef>
            </a:pPr>
            <a:r>
              <a:rPr lang="en-US" sz="1050" dirty="0">
                <a:effectLst/>
              </a:rPr>
              <a:t>        including provincial guidelines, referral networks and emergency protocols.</a:t>
            </a:r>
          </a:p>
          <a:p>
            <a:pPr marL="57150" marR="0" lvl="0">
              <a:lnSpc>
                <a:spcPct val="100000"/>
              </a:lnSpc>
              <a:spcBef>
                <a:spcPts val="0"/>
              </a:spcBef>
            </a:pPr>
            <a:endParaRPr lang="en-US" sz="1050" dirty="0">
              <a:effectLst/>
            </a:endParaRPr>
          </a:p>
          <a:p>
            <a:pPr marL="285750" marR="0" lvl="0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>
                <a:effectLst/>
              </a:rPr>
              <a:t>Identify and explain the components of a comprehensive obstetrical assessment, including </a:t>
            </a:r>
          </a:p>
          <a:p>
            <a:pPr marL="57150" marR="0" lvl="0"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        </a:t>
            </a:r>
            <a:r>
              <a:rPr lang="en-US" sz="1050" dirty="0">
                <a:effectLst/>
              </a:rPr>
              <a:t>maternal history and physical examination.</a:t>
            </a:r>
          </a:p>
          <a:p>
            <a:pPr marL="57150" marR="0" lvl="0">
              <a:lnSpc>
                <a:spcPct val="100000"/>
              </a:lnSpc>
              <a:spcBef>
                <a:spcPts val="0"/>
              </a:spcBef>
            </a:pPr>
            <a:endParaRPr lang="en-US" sz="1050" dirty="0">
              <a:effectLst/>
            </a:endParaRPr>
          </a:p>
          <a:p>
            <a:pPr marL="285750" marR="0" lvl="0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/>
              <a:t>Demonstrate the management of imminent birth, following RCP’s unanticipated birth outside </a:t>
            </a:r>
          </a:p>
          <a:p>
            <a:pPr marL="57150" marR="0" lvl="0"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        the birthing unit for emergency obstetrical care.</a:t>
            </a:r>
          </a:p>
          <a:p>
            <a:pPr marL="57150" marR="0" lvl="0">
              <a:lnSpc>
                <a:spcPct val="100000"/>
              </a:lnSpc>
              <a:spcBef>
                <a:spcPts val="0"/>
              </a:spcBef>
            </a:pPr>
            <a:endParaRPr lang="en-US" sz="1050" dirty="0"/>
          </a:p>
          <a:p>
            <a:pPr marL="285750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>
                <a:effectLst/>
              </a:rPr>
              <a:t>Demonstrate the initial steps of neonatal resuscitation and immediate care of the newborn, </a:t>
            </a:r>
          </a:p>
          <a:p>
            <a:pPr marL="57150"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        </a:t>
            </a:r>
            <a:r>
              <a:rPr lang="en-US" sz="1050" dirty="0">
                <a:effectLst/>
              </a:rPr>
              <a:t>including vital sign monitoring, skin to skin care.</a:t>
            </a:r>
          </a:p>
          <a:p>
            <a:pPr marL="57150">
              <a:lnSpc>
                <a:spcPct val="100000"/>
              </a:lnSpc>
              <a:spcBef>
                <a:spcPts val="0"/>
              </a:spcBef>
            </a:pPr>
            <a:endParaRPr lang="en-US" sz="1050" dirty="0"/>
          </a:p>
          <a:p>
            <a:pPr marL="285750" marR="0" lvl="0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>
                <a:effectLst/>
              </a:rPr>
              <a:t>Discuss the initial assessment and care of a postpartum person including immediate postpartum complications.</a:t>
            </a:r>
          </a:p>
          <a:p>
            <a:pPr marL="57150" marR="0" lvl="0">
              <a:lnSpc>
                <a:spcPct val="100000"/>
              </a:lnSpc>
              <a:spcBef>
                <a:spcPts val="0"/>
              </a:spcBef>
            </a:pPr>
            <a:endParaRPr lang="en-US" sz="1050" dirty="0">
              <a:effectLst/>
            </a:endParaRPr>
          </a:p>
          <a:p>
            <a:pPr marL="285750" marR="0" lvl="0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/>
              <a:t>Describe, differentiate and outline the initial management of the most common presenting </a:t>
            </a:r>
          </a:p>
          <a:p>
            <a:pPr marL="57150" marR="0" lvl="0">
              <a:lnSpc>
                <a:spcPct val="100000"/>
              </a:lnSpc>
              <a:spcBef>
                <a:spcPts val="0"/>
              </a:spcBef>
            </a:pPr>
            <a:r>
              <a:rPr lang="en-US" sz="1050" dirty="0"/>
              <a:t>       concerns during pregnancy:</a:t>
            </a:r>
            <a:endParaRPr lang="en-US" sz="1050" dirty="0">
              <a:effectLst/>
            </a:endParaRPr>
          </a:p>
          <a:p>
            <a:pPr marL="742950" lvl="1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/>
              <a:t>antenatal bleeding</a:t>
            </a:r>
            <a:r>
              <a:rPr lang="en-US" sz="1050" dirty="0">
                <a:effectLst/>
              </a:rPr>
              <a:t>, </a:t>
            </a:r>
          </a:p>
          <a:p>
            <a:pPr marL="742950" lvl="1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>
                <a:effectLst/>
              </a:rPr>
              <a:t>threatened preterm labour, </a:t>
            </a:r>
          </a:p>
          <a:p>
            <a:pPr marL="742950" lvl="1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>
                <a:effectLst/>
              </a:rPr>
              <a:t>trauma</a:t>
            </a:r>
            <a:r>
              <a:rPr lang="en-US" sz="1050" dirty="0"/>
              <a:t>, and </a:t>
            </a:r>
          </a:p>
          <a:p>
            <a:pPr marL="742950" lvl="1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/>
              <a:t>hypertension – preeclampsia </a:t>
            </a:r>
          </a:p>
          <a:p>
            <a:pPr marL="742950" lvl="1" indent="-2286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050" dirty="0"/>
              <a:t>postpartum hemorrhage</a:t>
            </a:r>
            <a:endParaRPr lang="en-US" sz="1050" dirty="0"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26610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"/>
  <p:tag name="ARTICULATE_DESIGN_ID_OFFICE THEME" val="Dys6CZir"/>
  <p:tag name="ARTICULATE_DESIGN_ID_RETROSPECT" val="goBDOuSv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5012</TotalTime>
  <Words>177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Care of Pregnant Patients in the 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 of the Neonate Awaiting Transport</dc:title>
  <dc:creator>Ezurike, Heather</dc:creator>
  <cp:lastModifiedBy>Maguire, Sarah1</cp:lastModifiedBy>
  <cp:revision>54</cp:revision>
  <dcterms:created xsi:type="dcterms:W3CDTF">2022-05-12T15:14:15Z</dcterms:created>
  <dcterms:modified xsi:type="dcterms:W3CDTF">2026-07-27T12:39:50Z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51367F0D-A0E2-4F0A-BAB1-396F19CBAF31</vt:lpwstr>
  </property>
  <property fmtid="{D5CDD505-2E9C-101B-9397-08002B2CF9AE}" pid="3" name="ArticulatePath">
    <vt:lpwstr>Promotion Flyer</vt:lpwstr>
  </property>
</Properties>
</file>