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omments/modernComment_248_7964864.xml" ContentType="application/vnd.ms-powerpoint.comments+xml"/>
  <Override PartName="/ppt/notesSlides/notesSlide2.xml" ContentType="application/vnd.openxmlformats-officedocument.presentationml.notesSlide+xml"/>
  <Override PartName="/ppt/comments/modernComment_101_0.xml" ContentType="application/vnd.ms-powerpoint.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comments/modernComment_104_0.xml" ContentType="application/vnd.ms-powerpoint.comments+xml"/>
  <Override PartName="/ppt/notesSlides/notesSlide6.xml" ContentType="application/vnd.openxmlformats-officedocument.presentationml.notesSlide+xml"/>
  <Override PartName="/ppt/comments/modernComment_23B_E7C3B4AC.xml" ContentType="application/vnd.ms-powerpoint.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modernComment_255_C07AFA3.xml" ContentType="application/vnd.ms-powerpoint.comments+xml"/>
  <Override PartName="/ppt/tags/tag1.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modernComment_12C_BEA619C1.xml" ContentType="application/vnd.ms-powerpoint.comment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2.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4" r:id="rId2"/>
    <p:sldMasterId id="2147483661" r:id="rId3"/>
    <p:sldMasterId id="2147483678" r:id="rId4"/>
  </p:sldMasterIdLst>
  <p:notesMasterIdLst>
    <p:notesMasterId r:id="rId37"/>
  </p:notesMasterIdLst>
  <p:sldIdLst>
    <p:sldId id="589" r:id="rId5"/>
    <p:sldId id="585" r:id="rId6"/>
    <p:sldId id="584" r:id="rId7"/>
    <p:sldId id="257" r:id="rId8"/>
    <p:sldId id="359" r:id="rId9"/>
    <p:sldId id="360" r:id="rId10"/>
    <p:sldId id="260" r:id="rId11"/>
    <p:sldId id="571" r:id="rId12"/>
    <p:sldId id="567" r:id="rId13"/>
    <p:sldId id="597" r:id="rId14"/>
    <p:sldId id="598" r:id="rId15"/>
    <p:sldId id="264" r:id="rId16"/>
    <p:sldId id="587" r:id="rId17"/>
    <p:sldId id="592" r:id="rId18"/>
    <p:sldId id="300" r:id="rId19"/>
    <p:sldId id="593" r:id="rId20"/>
    <p:sldId id="301" r:id="rId21"/>
    <p:sldId id="591" r:id="rId22"/>
    <p:sldId id="371" r:id="rId23"/>
    <p:sldId id="372" r:id="rId24"/>
    <p:sldId id="594" r:id="rId25"/>
    <p:sldId id="595" r:id="rId26"/>
    <p:sldId id="572" r:id="rId27"/>
    <p:sldId id="362" r:id="rId28"/>
    <p:sldId id="599" r:id="rId29"/>
    <p:sldId id="596" r:id="rId30"/>
    <p:sldId id="361" r:id="rId31"/>
    <p:sldId id="274" r:id="rId32"/>
    <p:sldId id="600" r:id="rId33"/>
    <p:sldId id="275" r:id="rId34"/>
    <p:sldId id="568" r:id="rId35"/>
    <p:sldId id="277"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FEC873-AAEC-5EAA-798B-9BE97309A88B}" name="Ezurike, Heather" initials="EH" userId="S::heather.ezurike@iwk.nshealth.ca::933f6aea-c9a7-4186-a884-98f01aa0fc0e" providerId="AD"/>
  <p188:author id="{9AA43075-B9A1-0AA0-28A5-CB973A0F2274}" name="Mackeen, Leanne" initials="ML" userId="S::leanne.mackeen@iwk.nshealth.ca::53489a0b-6f8c-476c-a994-9d6dc8c4e4ee" providerId="AD"/>
  <p188:author id="{722A7DFE-4282-9902-5DAD-F1CCCA931572}" name="Mackeen, Leanne" initials="ML" userId="S::Leanne.Mackeen@iwk.nshealth.ca::53489a0b-6f8c-476c-a994-9d6dc8c4e4ee"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036C6F-5843-4444-90EA-BC992D1581A7}" v="1" dt="2023-04-24T18:11:00.303"/>
    <p1510:client id="{4DD34D68-DEC1-0D1A-E2E4-585CD676C7E8}" v="126" dt="2023-06-06T17:13:27.987"/>
    <p1510:client id="{5AA6A490-4345-0321-E29C-BEC8682D11C4}" v="12" dt="2023-06-06T17:16:30.811"/>
    <p1510:client id="{834696BE-8CDA-7D68-5AAA-85AA9E8E0BEC}" v="96" dt="2023-05-29T14:44:36.934"/>
    <p1510:client id="{FA30D31D-A324-557A-BE94-DED327B743E9}" v="199" dt="2023-06-08T17:25:34.7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96" autoAdjust="0"/>
    <p:restoredTop sz="75047" autoAdjust="0"/>
  </p:normalViewPr>
  <p:slideViewPr>
    <p:cSldViewPr snapToGrid="0">
      <p:cViewPr varScale="1">
        <p:scale>
          <a:sx n="54" d="100"/>
          <a:sy n="54" d="100"/>
        </p:scale>
        <p:origin x="378" y="60"/>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9.xml" Id="rId13" /><Relationship Type="http://schemas.openxmlformats.org/officeDocument/2006/relationships/slide" Target="slides/slide14.xml" Id="rId18" /><Relationship Type="http://schemas.openxmlformats.org/officeDocument/2006/relationships/slide" Target="slides/slide22.xml" Id="rId26" /><Relationship Type="http://schemas.openxmlformats.org/officeDocument/2006/relationships/viewProps" Target="viewProps.xml" Id="rId39" /><Relationship Type="http://schemas.openxmlformats.org/officeDocument/2006/relationships/slide" Target="slides/slide17.xml" Id="rId21" /><Relationship Type="http://schemas.openxmlformats.org/officeDocument/2006/relationships/slide" Target="slides/slide30.xml" Id="rId34" /><Relationship Type="http://schemas.openxmlformats.org/officeDocument/2006/relationships/slide" Target="slides/slide3.xml" Id="rId7" /><Relationship Type="http://schemas.openxmlformats.org/officeDocument/2006/relationships/slideMaster" Target="slideMasters/slideMaster2.xml" Id="rId2" /><Relationship Type="http://schemas.openxmlformats.org/officeDocument/2006/relationships/slide" Target="slides/slide12.xml" Id="rId16" /><Relationship Type="http://schemas.openxmlformats.org/officeDocument/2006/relationships/slide" Target="slides/slide16.xml" Id="rId20" /><Relationship Type="http://schemas.openxmlformats.org/officeDocument/2006/relationships/slide" Target="slides/slide25.xml" Id="rId29" /><Relationship Type="http://schemas.openxmlformats.org/officeDocument/2006/relationships/tableStyles" Target="tableStyles.xml" Id="rId41" /><Relationship Type="http://schemas.openxmlformats.org/officeDocument/2006/relationships/slideMaster" Target="slideMasters/slideMaster1.xml" Id="rId1" /><Relationship Type="http://schemas.openxmlformats.org/officeDocument/2006/relationships/slide" Target="slides/slide2.xml" Id="rId6" /><Relationship Type="http://schemas.openxmlformats.org/officeDocument/2006/relationships/slide" Target="slides/slide7.xml" Id="rId11" /><Relationship Type="http://schemas.openxmlformats.org/officeDocument/2006/relationships/slide" Target="slides/slide20.xml" Id="rId24" /><Relationship Type="http://schemas.openxmlformats.org/officeDocument/2006/relationships/slide" Target="slides/slide28.xml" Id="rId32" /><Relationship Type="http://schemas.openxmlformats.org/officeDocument/2006/relationships/notesMaster" Target="notesMasters/notesMaster1.xml" Id="rId37" /><Relationship Type="http://schemas.openxmlformats.org/officeDocument/2006/relationships/theme" Target="theme/theme1.xml" Id="rId40" /><Relationship Type="http://schemas.openxmlformats.org/officeDocument/2006/relationships/slide" Target="slides/slide1.xml" Id="rId5" /><Relationship Type="http://schemas.openxmlformats.org/officeDocument/2006/relationships/slide" Target="slides/slide11.xml" Id="rId15" /><Relationship Type="http://schemas.openxmlformats.org/officeDocument/2006/relationships/slide" Target="slides/slide19.xml" Id="rId23" /><Relationship Type="http://schemas.openxmlformats.org/officeDocument/2006/relationships/slide" Target="slides/slide24.xml" Id="rId28" /><Relationship Type="http://schemas.openxmlformats.org/officeDocument/2006/relationships/slide" Target="slides/slide32.xml" Id="rId36" /><Relationship Type="http://schemas.openxmlformats.org/officeDocument/2006/relationships/slide" Target="slides/slide6.xml" Id="rId10" /><Relationship Type="http://schemas.openxmlformats.org/officeDocument/2006/relationships/slide" Target="slides/slide15.xml" Id="rId19" /><Relationship Type="http://schemas.openxmlformats.org/officeDocument/2006/relationships/slide" Target="slides/slide27.xml" Id="rId31" /><Relationship Type="http://schemas.microsoft.com/office/2018/10/relationships/authors" Target="authors.xml" Id="rId44" /><Relationship Type="http://schemas.openxmlformats.org/officeDocument/2006/relationships/slideMaster" Target="slideMasters/slideMaster4.xml" Id="rId4" /><Relationship Type="http://schemas.openxmlformats.org/officeDocument/2006/relationships/slide" Target="slides/slide5.xml" Id="rId9" /><Relationship Type="http://schemas.openxmlformats.org/officeDocument/2006/relationships/slide" Target="slides/slide10.xml" Id="rId14" /><Relationship Type="http://schemas.openxmlformats.org/officeDocument/2006/relationships/slide" Target="slides/slide18.xml" Id="rId22" /><Relationship Type="http://schemas.openxmlformats.org/officeDocument/2006/relationships/slide" Target="slides/slide23.xml" Id="rId27" /><Relationship Type="http://schemas.openxmlformats.org/officeDocument/2006/relationships/slide" Target="slides/slide26.xml" Id="rId30" /><Relationship Type="http://schemas.openxmlformats.org/officeDocument/2006/relationships/slide" Target="slides/slide31.xml" Id="rId35" /><Relationship Type="http://schemas.microsoft.com/office/2015/10/relationships/revisionInfo" Target="revisionInfo.xml" Id="rId43" /><Relationship Type="http://schemas.openxmlformats.org/officeDocument/2006/relationships/slide" Target="slides/slide4.xml" Id="rId8" /><Relationship Type="http://schemas.openxmlformats.org/officeDocument/2006/relationships/slideMaster" Target="slideMasters/slideMaster3.xml" Id="rId3" /><Relationship Type="http://schemas.openxmlformats.org/officeDocument/2006/relationships/slide" Target="slides/slide8.xml" Id="rId12" /><Relationship Type="http://schemas.openxmlformats.org/officeDocument/2006/relationships/slide" Target="slides/slide13.xml" Id="rId17" /><Relationship Type="http://schemas.openxmlformats.org/officeDocument/2006/relationships/slide" Target="slides/slide21.xml" Id="rId25" /><Relationship Type="http://schemas.openxmlformats.org/officeDocument/2006/relationships/slide" Target="slides/slide29.xml" Id="rId33" /><Relationship Type="http://schemas.openxmlformats.org/officeDocument/2006/relationships/presProps" Target="presProps.xml" Id="rId38" /></Relationships>
</file>

<file path=ppt/comments/modernComment_101_0.xml><?xml version="1.0" encoding="utf-8"?>
<p188:cmLst xmlns:a="http://schemas.openxmlformats.org/drawingml/2006/main" xmlns:r="http://schemas.openxmlformats.org/officeDocument/2006/relationships" xmlns:p188="http://schemas.microsoft.com/office/powerpoint/2018/8/main">
  <p188:cm id="{E509D37C-8075-419E-96A5-07CF2C8F3FDB}" authorId="{722A7DFE-4282-9902-5DAD-F1CCCA931572}" status="resolved" created="2023-02-03T16:10:02.792">
    <pc:sldMkLst xmlns:pc="http://schemas.microsoft.com/office/powerpoint/2013/main/command">
      <pc:docMk/>
      <pc:sldMk cId="0" sldId="257"/>
    </pc:sldMkLst>
    <p188:txBody>
      <a:bodyPr/>
      <a:lstStyle/>
      <a:p>
        <a:r>
          <a:rPr lang="en-US"/>
          <a:t>I added the next 3 introductory slides to be consistent with the Betty case. </a:t>
        </a:r>
      </a:p>
    </p188:txBody>
  </p188:cm>
</p188:cmLst>
</file>

<file path=ppt/comments/modernComment_104_0.xml><?xml version="1.0" encoding="utf-8"?>
<p188:cmLst xmlns:a="http://schemas.openxmlformats.org/drawingml/2006/main" xmlns:r="http://schemas.openxmlformats.org/officeDocument/2006/relationships" xmlns:p188="http://schemas.microsoft.com/office/powerpoint/2018/8/main">
  <p188:cm id="{EBC13E91-30EB-46CC-A38B-D14477CBAF04}" authorId="{722A7DFE-4282-9902-5DAD-F1CCCA931572}" status="resolved" created="2023-02-06T17:05:38.037">
    <ac:txMkLst xmlns:ac="http://schemas.microsoft.com/office/drawing/2013/main/command">
      <pc:docMk xmlns:pc="http://schemas.microsoft.com/office/powerpoint/2013/main/command"/>
      <pc:sldMk xmlns:pc="http://schemas.microsoft.com/office/powerpoint/2013/main/command" cId="0" sldId="260"/>
      <ac:spMk id="158" creationId="{00000000-0000-0000-0000-000000000000}"/>
      <ac:txMk cp="41">
        <ac:context len="113" hash="862690296"/>
      </ac:txMk>
    </ac:txMkLst>
    <p188:pos x="2332295" y="774902"/>
    <p188:txBody>
      <a:bodyPr/>
      <a:lstStyle/>
      <a:p>
        <a:r>
          <a:rPr lang="en-US"/>
          <a:t>Should we be consistent and use GTPALS to align with the new PNR?</a:t>
        </a:r>
      </a:p>
    </p188:txBody>
  </p188:cm>
</p188:cmLst>
</file>

<file path=ppt/comments/modernComment_12C_BEA619C1.xml><?xml version="1.0" encoding="utf-8"?>
<p188:cmLst xmlns:a="http://schemas.openxmlformats.org/drawingml/2006/main" xmlns:r="http://schemas.openxmlformats.org/officeDocument/2006/relationships" xmlns:p188="http://schemas.microsoft.com/office/powerpoint/2018/8/main">
  <p188:cm id="{BC9A561F-9AD1-42A8-A1B0-4999574C4F14}" authorId="{722A7DFE-4282-9902-5DAD-F1CCCA931572}" status="resolved" created="2023-02-03T16:29:06.672">
    <pc:sldMkLst xmlns:pc="http://schemas.microsoft.com/office/powerpoint/2013/main/command">
      <pc:docMk/>
      <pc:sldMk cId="3198556609" sldId="300"/>
    </pc:sldMkLst>
    <p188:txBody>
      <a:bodyPr/>
      <a:lstStyle/>
      <a:p>
        <a:r>
          <a:rPr lang="en-US"/>
          <a:t>Since the previous tracing was classified as normal maybe add the green slide  here instead? </a:t>
        </a:r>
      </a:p>
    </p188:txBody>
  </p188:cm>
</p188:cmLst>
</file>

<file path=ppt/comments/modernComment_23B_E7C3B4AC.xml><?xml version="1.0" encoding="utf-8"?>
<p188:cmLst xmlns:a="http://schemas.openxmlformats.org/drawingml/2006/main" xmlns:r="http://schemas.openxmlformats.org/officeDocument/2006/relationships" xmlns:p188="http://schemas.microsoft.com/office/powerpoint/2018/8/main">
  <p188:cm id="{EFF51F22-1ADE-401C-9312-FD8F3D882E7C}" authorId="{4AFEC873-AAEC-5EAA-798B-9BE97309A88B}" status="resolved" created="2023-01-25T18:35:03.488">
    <pc:sldMkLst xmlns:pc="http://schemas.microsoft.com/office/powerpoint/2013/main/command">
      <pc:docMk/>
      <pc:sldMk cId="3888362668" sldId="571"/>
    </pc:sldMkLst>
    <p188:txBody>
      <a:bodyPr/>
      <a:lstStyle/>
      <a:p>
        <a:r>
          <a:rPr lang="en-US"/>
          <a:t>should we add fluid clear to notes</a:t>
        </a:r>
      </a:p>
    </p188:txBody>
  </p188:cm>
</p188:cmLst>
</file>

<file path=ppt/comments/modernComment_248_7964864.xml><?xml version="1.0" encoding="utf-8"?>
<p188:cmLst xmlns:a="http://schemas.openxmlformats.org/drawingml/2006/main" xmlns:r="http://schemas.openxmlformats.org/officeDocument/2006/relationships" xmlns:p188="http://schemas.microsoft.com/office/powerpoint/2018/8/main">
  <p188:cm id="{48F9C2BE-9278-4ED6-B112-42F10566111D}" authorId="{722A7DFE-4282-9902-5DAD-F1CCCA931572}" status="resolved" created="2023-02-03T16:04:15.781">
    <pc:sldMkLst xmlns:pc="http://schemas.microsoft.com/office/powerpoint/2013/main/command">
      <pc:docMk/>
      <pc:sldMk cId="127289444" sldId="584"/>
    </pc:sldMkLst>
    <p188:txBody>
      <a:bodyPr/>
      <a:lstStyle/>
      <a:p>
        <a:r>
          <a:rPr lang="en-US"/>
          <a:t>Do we need a cover slide here like in the Betty case to introduce it and to be consistent? ? </a:t>
        </a:r>
      </a:p>
    </p188:txBody>
  </p188:cm>
</p188:cmLst>
</file>

<file path=ppt/comments/modernComment_255_C07AFA3.xml><?xml version="1.0" encoding="utf-8"?>
<p188:cmLst xmlns:a="http://schemas.openxmlformats.org/drawingml/2006/main" xmlns:r="http://schemas.openxmlformats.org/officeDocument/2006/relationships" xmlns:p188="http://schemas.microsoft.com/office/powerpoint/2018/8/main">
  <p188:cm id="{8E17A765-9FFC-4D85-8E4F-948B7CAF2AC7}" authorId="{9AA43075-B9A1-0AA0-28A5-CB973A0F2274}" created="2023-06-07T12:51:16.471">
    <pc:sldMkLst xmlns:pc="http://schemas.microsoft.com/office/powerpoint/2013/main/command">
      <pc:docMk/>
      <pc:sldMk cId="437819414" sldId="569"/>
    </pc:sldMkLst>
    <p188:txBody>
      <a:bodyPr/>
      <a:lstStyle/>
      <a:p>
        <a:r>
          <a:rPr lang="en-US"/>
          <a:t>The content on the slide and notes will need to be adjusted since the uncomplicated variables from the previous slide are non repetitive. We could just say that the uncomplicated variables resolved in response to the intrauterine resuscitation. </a:t>
        </a:r>
      </a:p>
    </p188:txBody>
  </p188:cm>
</p188: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330ED0-D1D9-4D97-A6EC-B090009E00AE}" type="doc">
      <dgm:prSet loTypeId="urn:microsoft.com/office/officeart/2005/8/layout/process1" loCatId="process" qsTypeId="urn:microsoft.com/office/officeart/2005/8/quickstyle/simple1" qsCatId="simple" csTypeId="urn:microsoft.com/office/officeart/2005/8/colors/accent1_2" csCatId="accent1" phldr="1"/>
      <dgm:spPr/>
    </dgm:pt>
    <dgm:pt modelId="{2279A290-AE0D-4FAF-9F16-6994D036B6D1}">
      <dgm:prSet phldrT="[Text]" custT="1"/>
      <dgm:spPr>
        <a:solidFill>
          <a:srgbClr val="869DEB"/>
        </a:solidFill>
      </dgm:spPr>
      <dgm:t>
        <a:bodyPr/>
        <a:lstStyle/>
        <a:p>
          <a:r>
            <a:rPr lang="en-US" sz="2800" b="1">
              <a:solidFill>
                <a:schemeClr val="bg1"/>
              </a:solidFill>
              <a:latin typeface="Calibri" panose="020F0502020204030204" pitchFamily="34" charset="0"/>
              <a:cs typeface="Calibri" panose="020F0502020204030204" pitchFamily="34" charset="0"/>
            </a:rPr>
            <a:t>Classify</a:t>
          </a:r>
        </a:p>
        <a:p>
          <a:r>
            <a:rPr lang="en-US" sz="2000">
              <a:solidFill>
                <a:schemeClr val="bg1"/>
              </a:solidFill>
              <a:latin typeface="Calibri" panose="020F0502020204030204" pitchFamily="34" charset="0"/>
              <a:cs typeface="Calibri" panose="020F0502020204030204" pitchFamily="34" charset="0"/>
            </a:rPr>
            <a:t>IA/EFM findings</a:t>
          </a:r>
        </a:p>
      </dgm:t>
    </dgm:pt>
    <dgm:pt modelId="{6601F783-82B5-4D11-8FCC-7741850E02AD}" type="parTrans" cxnId="{646E5BF3-D25E-45F7-9617-0874D3F6D091}">
      <dgm:prSet/>
      <dgm:spPr/>
      <dgm:t>
        <a:bodyPr/>
        <a:lstStyle/>
        <a:p>
          <a:endParaRPr lang="en-US"/>
        </a:p>
      </dgm:t>
    </dgm:pt>
    <dgm:pt modelId="{F30C9DDA-F668-49B6-A8B3-BE89981D6ED8}" type="sibTrans" cxnId="{646E5BF3-D25E-45F7-9617-0874D3F6D091}">
      <dgm:prSet/>
      <dgm:spPr>
        <a:solidFill>
          <a:schemeClr val="bg1">
            <a:lumMod val="65000"/>
          </a:schemeClr>
        </a:solidFill>
      </dgm:spPr>
      <dgm:t>
        <a:bodyPr/>
        <a:lstStyle/>
        <a:p>
          <a:endParaRPr lang="en-US"/>
        </a:p>
      </dgm:t>
    </dgm:pt>
    <dgm:pt modelId="{874751C0-39B8-477A-B96B-F247FD4253D0}">
      <dgm:prSet phldrT="[Text]" custT="1"/>
      <dgm:spPr>
        <a:solidFill>
          <a:srgbClr val="869DEB"/>
        </a:solidFill>
      </dgm:spPr>
      <dgm:t>
        <a:bodyPr/>
        <a:lstStyle/>
        <a:p>
          <a:r>
            <a:rPr lang="en-US" sz="2800" b="1">
              <a:solidFill>
                <a:schemeClr val="bg1"/>
              </a:solidFill>
              <a:latin typeface="Calibri" panose="020F0502020204030204" pitchFamily="34" charset="0"/>
              <a:cs typeface="Calibri" panose="020F0502020204030204" pitchFamily="34" charset="0"/>
            </a:rPr>
            <a:t>Interpret</a:t>
          </a:r>
        </a:p>
        <a:p>
          <a:r>
            <a:rPr lang="en-US" sz="2000">
              <a:solidFill>
                <a:schemeClr val="bg1"/>
              </a:solidFill>
              <a:latin typeface="Calibri" panose="020F0502020204030204" pitchFamily="34" charset="0"/>
              <a:cs typeface="Calibri" panose="020F0502020204030204" pitchFamily="34" charset="0"/>
            </a:rPr>
            <a:t>In light of the overall clinical picture</a:t>
          </a:r>
        </a:p>
      </dgm:t>
    </dgm:pt>
    <dgm:pt modelId="{42AB07B3-014F-4C8E-9E09-5352E0F36951}" type="parTrans" cxnId="{054E87B6-DF1F-44EF-915D-DA8B4E2A3A68}">
      <dgm:prSet/>
      <dgm:spPr/>
      <dgm:t>
        <a:bodyPr/>
        <a:lstStyle/>
        <a:p>
          <a:endParaRPr lang="en-US"/>
        </a:p>
      </dgm:t>
    </dgm:pt>
    <dgm:pt modelId="{A2CE2E69-1F6D-4A6A-8AB5-795A979897C0}" type="sibTrans" cxnId="{054E87B6-DF1F-44EF-915D-DA8B4E2A3A68}">
      <dgm:prSet/>
      <dgm:spPr>
        <a:solidFill>
          <a:schemeClr val="bg1">
            <a:lumMod val="65000"/>
          </a:schemeClr>
        </a:solidFill>
      </dgm:spPr>
      <dgm:t>
        <a:bodyPr/>
        <a:lstStyle/>
        <a:p>
          <a:endParaRPr lang="en-US"/>
        </a:p>
      </dgm:t>
    </dgm:pt>
    <dgm:pt modelId="{1C584CF6-475F-4685-8E8C-661F0A164ABB}">
      <dgm:prSet phldrT="[Text]" custT="1"/>
      <dgm:spPr>
        <a:solidFill>
          <a:srgbClr val="869DEB"/>
        </a:solidFill>
      </dgm:spPr>
      <dgm:t>
        <a:bodyPr/>
        <a:lstStyle/>
        <a:p>
          <a:r>
            <a:rPr lang="en-US" sz="2800" b="1">
              <a:solidFill>
                <a:schemeClr val="bg1"/>
              </a:solidFill>
              <a:latin typeface="Calibri" panose="020F0502020204030204" pitchFamily="34" charset="0"/>
              <a:cs typeface="Calibri" panose="020F0502020204030204" pitchFamily="34" charset="0"/>
            </a:rPr>
            <a:t>Respond</a:t>
          </a:r>
        </a:p>
        <a:p>
          <a:r>
            <a:rPr lang="en-US" sz="2000">
              <a:solidFill>
                <a:schemeClr val="bg1"/>
              </a:solidFill>
              <a:latin typeface="Calibri" panose="020F0502020204030204" pitchFamily="34" charset="0"/>
              <a:cs typeface="Calibri" panose="020F0502020204030204" pitchFamily="34" charset="0"/>
            </a:rPr>
            <a:t>Clear communication and team approach</a:t>
          </a:r>
        </a:p>
      </dgm:t>
    </dgm:pt>
    <dgm:pt modelId="{A682BD48-9374-4E95-A96F-7EE97D55C5D4}" type="parTrans" cxnId="{EB076559-8C16-4B07-8EC9-6A00F932D6AB}">
      <dgm:prSet/>
      <dgm:spPr/>
      <dgm:t>
        <a:bodyPr/>
        <a:lstStyle/>
        <a:p>
          <a:endParaRPr lang="en-US"/>
        </a:p>
      </dgm:t>
    </dgm:pt>
    <dgm:pt modelId="{2B8366FD-12E8-4F15-99CB-88246B62D746}" type="sibTrans" cxnId="{EB076559-8C16-4B07-8EC9-6A00F932D6AB}">
      <dgm:prSet/>
      <dgm:spPr/>
      <dgm:t>
        <a:bodyPr/>
        <a:lstStyle/>
        <a:p>
          <a:endParaRPr lang="en-US"/>
        </a:p>
      </dgm:t>
    </dgm:pt>
    <dgm:pt modelId="{C9FDAB23-76CF-4E62-9B80-5AC25666C937}" type="pres">
      <dgm:prSet presAssocID="{A7330ED0-D1D9-4D97-A6EC-B090009E00AE}" presName="Name0" presStyleCnt="0">
        <dgm:presLayoutVars>
          <dgm:dir/>
          <dgm:resizeHandles val="exact"/>
        </dgm:presLayoutVars>
      </dgm:prSet>
      <dgm:spPr/>
    </dgm:pt>
    <dgm:pt modelId="{EEBA5120-E8F2-4298-9120-EFCB5C9AC3FF}" type="pres">
      <dgm:prSet presAssocID="{2279A290-AE0D-4FAF-9F16-6994D036B6D1}" presName="node" presStyleLbl="node1" presStyleIdx="0" presStyleCnt="3" custScaleX="152682" custScaleY="163682" custLinFactNeighborX="-69963" custLinFactNeighborY="-2766">
        <dgm:presLayoutVars>
          <dgm:bulletEnabled val="1"/>
        </dgm:presLayoutVars>
      </dgm:prSet>
      <dgm:spPr/>
    </dgm:pt>
    <dgm:pt modelId="{5A1E5AB0-6D44-4758-9D87-4A036616AE1E}" type="pres">
      <dgm:prSet presAssocID="{F30C9DDA-F668-49B6-A8B3-BE89981D6ED8}" presName="sibTrans" presStyleLbl="sibTrans2D1" presStyleIdx="0" presStyleCnt="2"/>
      <dgm:spPr/>
    </dgm:pt>
    <dgm:pt modelId="{38944CFA-DD08-45C0-A75A-848A43B4DFD5}" type="pres">
      <dgm:prSet presAssocID="{F30C9DDA-F668-49B6-A8B3-BE89981D6ED8}" presName="connectorText" presStyleLbl="sibTrans2D1" presStyleIdx="0" presStyleCnt="2"/>
      <dgm:spPr/>
    </dgm:pt>
    <dgm:pt modelId="{A8C13E39-010E-4B41-82F5-39128056DB9A}" type="pres">
      <dgm:prSet presAssocID="{874751C0-39B8-477A-B96B-F247FD4253D0}" presName="node" presStyleLbl="node1" presStyleIdx="1" presStyleCnt="3" custScaleX="195357" custScaleY="160496">
        <dgm:presLayoutVars>
          <dgm:bulletEnabled val="1"/>
        </dgm:presLayoutVars>
      </dgm:prSet>
      <dgm:spPr/>
    </dgm:pt>
    <dgm:pt modelId="{D49518DF-5E0C-42D6-B7BC-14458FD4B6E8}" type="pres">
      <dgm:prSet presAssocID="{A2CE2E69-1F6D-4A6A-8AB5-795A979897C0}" presName="sibTrans" presStyleLbl="sibTrans2D1" presStyleIdx="1" presStyleCnt="2"/>
      <dgm:spPr/>
    </dgm:pt>
    <dgm:pt modelId="{7B2FF494-DDAD-4692-8488-BC2A9DD22974}" type="pres">
      <dgm:prSet presAssocID="{A2CE2E69-1F6D-4A6A-8AB5-795A979897C0}" presName="connectorText" presStyleLbl="sibTrans2D1" presStyleIdx="1" presStyleCnt="2"/>
      <dgm:spPr/>
    </dgm:pt>
    <dgm:pt modelId="{842A66EC-B540-4046-829C-E4927A8E410A}" type="pres">
      <dgm:prSet presAssocID="{1C584CF6-475F-4685-8E8C-661F0A164ABB}" presName="node" presStyleLbl="node1" presStyleIdx="2" presStyleCnt="3" custScaleX="238688" custScaleY="160496">
        <dgm:presLayoutVars>
          <dgm:bulletEnabled val="1"/>
        </dgm:presLayoutVars>
      </dgm:prSet>
      <dgm:spPr/>
    </dgm:pt>
  </dgm:ptLst>
  <dgm:cxnLst>
    <dgm:cxn modelId="{6DCB410B-A2B9-44E7-A20E-F255242E702B}" type="presOf" srcId="{F30C9DDA-F668-49B6-A8B3-BE89981D6ED8}" destId="{38944CFA-DD08-45C0-A75A-848A43B4DFD5}" srcOrd="1" destOrd="0" presId="urn:microsoft.com/office/officeart/2005/8/layout/process1"/>
    <dgm:cxn modelId="{B5090F13-3898-4B71-8C5C-95690585ABFA}" type="presOf" srcId="{874751C0-39B8-477A-B96B-F247FD4253D0}" destId="{A8C13E39-010E-4B41-82F5-39128056DB9A}" srcOrd="0" destOrd="0" presId="urn:microsoft.com/office/officeart/2005/8/layout/process1"/>
    <dgm:cxn modelId="{CBD25B1E-199E-405F-A8FB-46AA2060EA50}" type="presOf" srcId="{1C584CF6-475F-4685-8E8C-661F0A164ABB}" destId="{842A66EC-B540-4046-829C-E4927A8E410A}" srcOrd="0" destOrd="0" presId="urn:microsoft.com/office/officeart/2005/8/layout/process1"/>
    <dgm:cxn modelId="{0D28E226-DA15-4EDA-9F01-8B3428EBE2B2}" type="presOf" srcId="{A2CE2E69-1F6D-4A6A-8AB5-795A979897C0}" destId="{D49518DF-5E0C-42D6-B7BC-14458FD4B6E8}" srcOrd="0" destOrd="0" presId="urn:microsoft.com/office/officeart/2005/8/layout/process1"/>
    <dgm:cxn modelId="{091EE66C-A0C2-4DD8-AE5A-B5A6BBB07BEA}" type="presOf" srcId="{2279A290-AE0D-4FAF-9F16-6994D036B6D1}" destId="{EEBA5120-E8F2-4298-9120-EFCB5C9AC3FF}" srcOrd="0" destOrd="0" presId="urn:microsoft.com/office/officeart/2005/8/layout/process1"/>
    <dgm:cxn modelId="{EB076559-8C16-4B07-8EC9-6A00F932D6AB}" srcId="{A7330ED0-D1D9-4D97-A6EC-B090009E00AE}" destId="{1C584CF6-475F-4685-8E8C-661F0A164ABB}" srcOrd="2" destOrd="0" parTransId="{A682BD48-9374-4E95-A96F-7EE97D55C5D4}" sibTransId="{2B8366FD-12E8-4F15-99CB-88246B62D746}"/>
    <dgm:cxn modelId="{5EF7D59F-23F4-4CB3-B2B7-AC5C80F81F5E}" type="presOf" srcId="{F30C9DDA-F668-49B6-A8B3-BE89981D6ED8}" destId="{5A1E5AB0-6D44-4758-9D87-4A036616AE1E}" srcOrd="0" destOrd="0" presId="urn:microsoft.com/office/officeart/2005/8/layout/process1"/>
    <dgm:cxn modelId="{054E87B6-DF1F-44EF-915D-DA8B4E2A3A68}" srcId="{A7330ED0-D1D9-4D97-A6EC-B090009E00AE}" destId="{874751C0-39B8-477A-B96B-F247FD4253D0}" srcOrd="1" destOrd="0" parTransId="{42AB07B3-014F-4C8E-9E09-5352E0F36951}" sibTransId="{A2CE2E69-1F6D-4A6A-8AB5-795A979897C0}"/>
    <dgm:cxn modelId="{8B37F2CC-1BCC-4305-B4EE-1822B89583E6}" type="presOf" srcId="{A7330ED0-D1D9-4D97-A6EC-B090009E00AE}" destId="{C9FDAB23-76CF-4E62-9B80-5AC25666C937}" srcOrd="0" destOrd="0" presId="urn:microsoft.com/office/officeart/2005/8/layout/process1"/>
    <dgm:cxn modelId="{E3B9B9DA-DA42-4EB9-B19B-F37265E58157}" type="presOf" srcId="{A2CE2E69-1F6D-4A6A-8AB5-795A979897C0}" destId="{7B2FF494-DDAD-4692-8488-BC2A9DD22974}" srcOrd="1" destOrd="0" presId="urn:microsoft.com/office/officeart/2005/8/layout/process1"/>
    <dgm:cxn modelId="{646E5BF3-D25E-45F7-9617-0874D3F6D091}" srcId="{A7330ED0-D1D9-4D97-A6EC-B090009E00AE}" destId="{2279A290-AE0D-4FAF-9F16-6994D036B6D1}" srcOrd="0" destOrd="0" parTransId="{6601F783-82B5-4D11-8FCC-7741850E02AD}" sibTransId="{F30C9DDA-F668-49B6-A8B3-BE89981D6ED8}"/>
    <dgm:cxn modelId="{AC203402-3E5A-4B50-BF63-AE28458E4DA8}" type="presParOf" srcId="{C9FDAB23-76CF-4E62-9B80-5AC25666C937}" destId="{EEBA5120-E8F2-4298-9120-EFCB5C9AC3FF}" srcOrd="0" destOrd="0" presId="urn:microsoft.com/office/officeart/2005/8/layout/process1"/>
    <dgm:cxn modelId="{67E1BE37-03DA-43AE-9324-3E3D334B9867}" type="presParOf" srcId="{C9FDAB23-76CF-4E62-9B80-5AC25666C937}" destId="{5A1E5AB0-6D44-4758-9D87-4A036616AE1E}" srcOrd="1" destOrd="0" presId="urn:microsoft.com/office/officeart/2005/8/layout/process1"/>
    <dgm:cxn modelId="{3DC14D7C-433E-4D25-9E97-CE9CB84A71F4}" type="presParOf" srcId="{5A1E5AB0-6D44-4758-9D87-4A036616AE1E}" destId="{38944CFA-DD08-45C0-A75A-848A43B4DFD5}" srcOrd="0" destOrd="0" presId="urn:microsoft.com/office/officeart/2005/8/layout/process1"/>
    <dgm:cxn modelId="{014ADCC5-A982-43B8-A698-3CFA26B4A9E2}" type="presParOf" srcId="{C9FDAB23-76CF-4E62-9B80-5AC25666C937}" destId="{A8C13E39-010E-4B41-82F5-39128056DB9A}" srcOrd="2" destOrd="0" presId="urn:microsoft.com/office/officeart/2005/8/layout/process1"/>
    <dgm:cxn modelId="{967CCFF8-CE7B-4AC9-A943-7AFBBAB44184}" type="presParOf" srcId="{C9FDAB23-76CF-4E62-9B80-5AC25666C937}" destId="{D49518DF-5E0C-42D6-B7BC-14458FD4B6E8}" srcOrd="3" destOrd="0" presId="urn:microsoft.com/office/officeart/2005/8/layout/process1"/>
    <dgm:cxn modelId="{C10C9F13-37B9-4EAD-8162-D67F900C1CE3}" type="presParOf" srcId="{D49518DF-5E0C-42D6-B7BC-14458FD4B6E8}" destId="{7B2FF494-DDAD-4692-8488-BC2A9DD22974}" srcOrd="0" destOrd="0" presId="urn:microsoft.com/office/officeart/2005/8/layout/process1"/>
    <dgm:cxn modelId="{611940E9-BFDC-47C6-B5FC-19BDC222571F}" type="presParOf" srcId="{C9FDAB23-76CF-4E62-9B80-5AC25666C937}" destId="{842A66EC-B540-4046-829C-E4927A8E410A}"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6D60EE-8E46-4454-BFB8-F4BA8FD1DEBC}"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n-US"/>
        </a:p>
      </dgm:t>
    </dgm:pt>
    <dgm:pt modelId="{597EBA1F-9FE4-4C32-BDC3-62A96105825F}">
      <dgm:prSet phldrT="[Text]" custT="1"/>
      <dgm:spPr>
        <a:solidFill>
          <a:schemeClr val="accent6">
            <a:alpha val="90000"/>
          </a:schemeClr>
        </a:solidFill>
      </dgm:spPr>
      <dgm:t>
        <a:bodyPr/>
        <a:lstStyle/>
        <a:p>
          <a:r>
            <a:rPr lang="en-US" sz="2800" b="1" dirty="0"/>
            <a:t>Result</a:t>
          </a:r>
          <a:r>
            <a:rPr lang="en-US" sz="2800" b="1" baseline="0" dirty="0"/>
            <a:t> from:</a:t>
          </a:r>
        </a:p>
        <a:p>
          <a:r>
            <a:rPr lang="en-US" sz="2000" baseline="0" dirty="0"/>
            <a:t>Catecholamine release</a:t>
          </a:r>
        </a:p>
        <a:p>
          <a:r>
            <a:rPr lang="en-US" sz="2000" baseline="0" dirty="0"/>
            <a:t>Baroreceptor responses</a:t>
          </a:r>
        </a:p>
        <a:p>
          <a:r>
            <a:rPr lang="en-US" sz="2000" baseline="0" dirty="0"/>
            <a:t>Direct </a:t>
          </a:r>
          <a:r>
            <a:rPr lang="en-US" sz="2000" baseline="0" dirty="0">
              <a:latin typeface="Calibri Light" panose="020F0302020204030204"/>
            </a:rPr>
            <a:t>vagal</a:t>
          </a:r>
          <a:r>
            <a:rPr lang="en-US" sz="2000" baseline="0" dirty="0"/>
            <a:t> </a:t>
          </a:r>
          <a:r>
            <a:rPr lang="en-US" sz="2000" baseline="0" dirty="0">
              <a:latin typeface="Calibri Light" panose="020F0302020204030204"/>
            </a:rPr>
            <a:t>stimulation</a:t>
          </a:r>
          <a:endParaRPr lang="en-US" sz="2000" dirty="0"/>
        </a:p>
      </dgm:t>
    </dgm:pt>
    <dgm:pt modelId="{9B8118F1-376B-4E4B-9FAD-2628633E0237}" type="parTrans" cxnId="{3E2B3493-FB55-4D2C-87A1-49065AC21BAC}">
      <dgm:prSet/>
      <dgm:spPr/>
      <dgm:t>
        <a:bodyPr/>
        <a:lstStyle/>
        <a:p>
          <a:endParaRPr lang="en-US"/>
        </a:p>
      </dgm:t>
    </dgm:pt>
    <dgm:pt modelId="{D4C7BC4D-A38D-4776-BAD7-ACFB0010AF0B}" type="sibTrans" cxnId="{3E2B3493-FB55-4D2C-87A1-49065AC21BAC}">
      <dgm:prSet/>
      <dgm:spPr/>
      <dgm:t>
        <a:bodyPr/>
        <a:lstStyle/>
        <a:p>
          <a:endParaRPr lang="en-US"/>
        </a:p>
      </dgm:t>
    </dgm:pt>
    <dgm:pt modelId="{C312BCD5-C6BD-4EFA-ADD5-85E8A8C60580}">
      <dgm:prSet phldrT="[Text]" custT="1"/>
      <dgm:spPr>
        <a:solidFill>
          <a:schemeClr val="accent6"/>
        </a:solidFill>
      </dgm:spPr>
      <dgm:t>
        <a:bodyPr/>
        <a:lstStyle/>
        <a:p>
          <a:r>
            <a:rPr lang="en-US" sz="2800" b="1" dirty="0"/>
            <a:t>FHR clues:</a:t>
          </a:r>
        </a:p>
        <a:p>
          <a:r>
            <a:rPr lang="en-US" sz="2000" dirty="0"/>
            <a:t>Normal baseline</a:t>
          </a:r>
        </a:p>
        <a:p>
          <a:r>
            <a:rPr lang="en-US" sz="2000" dirty="0"/>
            <a:t>Mod variability</a:t>
          </a:r>
        </a:p>
        <a:p>
          <a:r>
            <a:rPr lang="en-US" sz="2000" dirty="0"/>
            <a:t>Accels</a:t>
          </a:r>
        </a:p>
        <a:p>
          <a:r>
            <a:rPr lang="en-US" sz="2000" dirty="0"/>
            <a:t>No (or early) decelerations</a:t>
          </a:r>
        </a:p>
      </dgm:t>
    </dgm:pt>
    <dgm:pt modelId="{6A8D120A-C3EB-4258-86DB-67FDA719B9E1}" type="parTrans" cxnId="{E4D6E47D-6474-4CCD-85F8-3C94CBAA9D95}">
      <dgm:prSet/>
      <dgm:spPr/>
      <dgm:t>
        <a:bodyPr/>
        <a:lstStyle/>
        <a:p>
          <a:endParaRPr lang="en-US"/>
        </a:p>
      </dgm:t>
    </dgm:pt>
    <dgm:pt modelId="{BC26BD91-ECE1-4DDD-B6FE-3FD9B47846AE}" type="sibTrans" cxnId="{E4D6E47D-6474-4CCD-85F8-3C94CBAA9D95}">
      <dgm:prSet/>
      <dgm:spPr/>
      <dgm:t>
        <a:bodyPr/>
        <a:lstStyle/>
        <a:p>
          <a:endParaRPr lang="en-US"/>
        </a:p>
      </dgm:t>
    </dgm:pt>
    <dgm:pt modelId="{28E64EAA-1A44-4311-98D3-0481D25F2D46}">
      <dgm:prSet phldrT="[Text]" custT="1"/>
      <dgm:spPr>
        <a:solidFill>
          <a:schemeClr val="accent6"/>
        </a:solidFill>
      </dgm:spPr>
      <dgm:t>
        <a:bodyPr/>
        <a:lstStyle/>
        <a:p>
          <a:r>
            <a:rPr lang="en-US" sz="2800" b="1" dirty="0"/>
            <a:t>Actions:</a:t>
          </a:r>
        </a:p>
        <a:p>
          <a:r>
            <a:rPr lang="en-US" sz="2400" b="0" dirty="0"/>
            <a:t>Continue </a:t>
          </a:r>
          <a:r>
            <a:rPr lang="en-US" sz="2400" b="0" dirty="0">
              <a:latin typeface="Calibri Light" panose="020F0302020204030204"/>
            </a:rPr>
            <a:t>vigilant</a:t>
          </a:r>
          <a:r>
            <a:rPr lang="en-US" sz="2400" b="0" dirty="0"/>
            <a:t> assessment and supportive care</a:t>
          </a:r>
        </a:p>
      </dgm:t>
    </dgm:pt>
    <dgm:pt modelId="{E44493F0-7CFD-4837-8179-A23A8026DF9C}" type="parTrans" cxnId="{7F8CC85E-DA51-4652-A1F1-0E681ADA54CD}">
      <dgm:prSet/>
      <dgm:spPr/>
      <dgm:t>
        <a:bodyPr/>
        <a:lstStyle/>
        <a:p>
          <a:endParaRPr lang="en-US"/>
        </a:p>
      </dgm:t>
    </dgm:pt>
    <dgm:pt modelId="{8A187470-8888-4E2A-878A-6A34A1A58BC7}" type="sibTrans" cxnId="{7F8CC85E-DA51-4652-A1F1-0E681ADA54CD}">
      <dgm:prSet/>
      <dgm:spPr/>
      <dgm:t>
        <a:bodyPr/>
        <a:lstStyle/>
        <a:p>
          <a:endParaRPr lang="en-US"/>
        </a:p>
      </dgm:t>
    </dgm:pt>
    <dgm:pt modelId="{A3AD196D-0037-43CA-9D33-48E1DDB9B31B}" type="pres">
      <dgm:prSet presAssocID="{B56D60EE-8E46-4454-BFB8-F4BA8FD1DEBC}" presName="Name0" presStyleCnt="0">
        <dgm:presLayoutVars>
          <dgm:chMax val="11"/>
          <dgm:chPref val="11"/>
          <dgm:dir/>
          <dgm:resizeHandles/>
        </dgm:presLayoutVars>
      </dgm:prSet>
      <dgm:spPr/>
    </dgm:pt>
    <dgm:pt modelId="{A59F7F43-27AE-4798-B47B-8D83F2BFC2AE}" type="pres">
      <dgm:prSet presAssocID="{28E64EAA-1A44-4311-98D3-0481D25F2D46}" presName="Accent3" presStyleCnt="0"/>
      <dgm:spPr/>
    </dgm:pt>
    <dgm:pt modelId="{A7EC7272-93DD-4228-8CBB-BBAB07B004F0}" type="pres">
      <dgm:prSet presAssocID="{28E64EAA-1A44-4311-98D3-0481D25F2D46}" presName="Accent" presStyleLbl="node1" presStyleIdx="0" presStyleCnt="3"/>
      <dgm:spPr/>
    </dgm:pt>
    <dgm:pt modelId="{3750FBB4-6823-4267-B3B7-AFB2C96336AE}" type="pres">
      <dgm:prSet presAssocID="{28E64EAA-1A44-4311-98D3-0481D25F2D46}" presName="ParentBackground3" presStyleCnt="0"/>
      <dgm:spPr/>
    </dgm:pt>
    <dgm:pt modelId="{02B3136C-B006-45D6-B3DC-94A6395F45E7}" type="pres">
      <dgm:prSet presAssocID="{28E64EAA-1A44-4311-98D3-0481D25F2D46}" presName="ParentBackground" presStyleLbl="fgAcc1" presStyleIdx="0" presStyleCnt="3"/>
      <dgm:spPr/>
    </dgm:pt>
    <dgm:pt modelId="{CD00C8BB-0C86-4156-914A-6038B0CF04CB}" type="pres">
      <dgm:prSet presAssocID="{28E64EAA-1A44-4311-98D3-0481D25F2D46}" presName="Parent3" presStyleLbl="revTx" presStyleIdx="0" presStyleCnt="0">
        <dgm:presLayoutVars>
          <dgm:chMax val="1"/>
          <dgm:chPref val="1"/>
          <dgm:bulletEnabled val="1"/>
        </dgm:presLayoutVars>
      </dgm:prSet>
      <dgm:spPr/>
    </dgm:pt>
    <dgm:pt modelId="{44551D20-5B87-49C5-84AB-60D2F3E26EC6}" type="pres">
      <dgm:prSet presAssocID="{C312BCD5-C6BD-4EFA-ADD5-85E8A8C60580}" presName="Accent2" presStyleCnt="0"/>
      <dgm:spPr/>
    </dgm:pt>
    <dgm:pt modelId="{D66F7149-53E9-44D0-81C5-DD5B7163E5A4}" type="pres">
      <dgm:prSet presAssocID="{C312BCD5-C6BD-4EFA-ADD5-85E8A8C60580}" presName="Accent" presStyleLbl="node1" presStyleIdx="1" presStyleCnt="3"/>
      <dgm:spPr/>
    </dgm:pt>
    <dgm:pt modelId="{8FFE4F97-1B83-41F5-A746-987CBA87DF26}" type="pres">
      <dgm:prSet presAssocID="{C312BCD5-C6BD-4EFA-ADD5-85E8A8C60580}" presName="ParentBackground2" presStyleCnt="0"/>
      <dgm:spPr/>
    </dgm:pt>
    <dgm:pt modelId="{B528FFF8-6008-4867-A0F3-CB09EDAC3091}" type="pres">
      <dgm:prSet presAssocID="{C312BCD5-C6BD-4EFA-ADD5-85E8A8C60580}" presName="ParentBackground" presStyleLbl="fgAcc1" presStyleIdx="1" presStyleCnt="3" custScaleX="99894"/>
      <dgm:spPr/>
    </dgm:pt>
    <dgm:pt modelId="{6DB6439D-1F95-41B9-9B5C-52802B11F10B}" type="pres">
      <dgm:prSet presAssocID="{C312BCD5-C6BD-4EFA-ADD5-85E8A8C60580}" presName="Parent2" presStyleLbl="revTx" presStyleIdx="0" presStyleCnt="0">
        <dgm:presLayoutVars>
          <dgm:chMax val="1"/>
          <dgm:chPref val="1"/>
          <dgm:bulletEnabled val="1"/>
        </dgm:presLayoutVars>
      </dgm:prSet>
      <dgm:spPr/>
    </dgm:pt>
    <dgm:pt modelId="{DEA111F3-E2FD-4FDE-86E7-2164EA377928}" type="pres">
      <dgm:prSet presAssocID="{597EBA1F-9FE4-4C32-BDC3-62A96105825F}" presName="Accent1" presStyleCnt="0"/>
      <dgm:spPr/>
    </dgm:pt>
    <dgm:pt modelId="{1619FF82-EF8F-481F-A446-B96F257A12A1}" type="pres">
      <dgm:prSet presAssocID="{597EBA1F-9FE4-4C32-BDC3-62A96105825F}" presName="Accent" presStyleLbl="node1" presStyleIdx="2" presStyleCnt="3" custLinFactNeighborX="781" custLinFactNeighborY="-1047"/>
      <dgm:spPr/>
    </dgm:pt>
    <dgm:pt modelId="{30DE8017-8025-45CC-88AA-748CE6230291}" type="pres">
      <dgm:prSet presAssocID="{597EBA1F-9FE4-4C32-BDC3-62A96105825F}" presName="ParentBackground1" presStyleCnt="0"/>
      <dgm:spPr/>
    </dgm:pt>
    <dgm:pt modelId="{2AD479EC-6D06-4BD0-95D1-FFAEA7C53D2A}" type="pres">
      <dgm:prSet presAssocID="{597EBA1F-9FE4-4C32-BDC3-62A96105825F}" presName="ParentBackground" presStyleLbl="fgAcc1" presStyleIdx="2" presStyleCnt="3" custLinFactNeighborX="481" custLinFactNeighborY="-1628"/>
      <dgm:spPr/>
    </dgm:pt>
    <dgm:pt modelId="{8086DDCE-47DC-4D5B-9F6E-9715D9BA71B2}" type="pres">
      <dgm:prSet presAssocID="{597EBA1F-9FE4-4C32-BDC3-62A96105825F}" presName="Parent1" presStyleLbl="revTx" presStyleIdx="0" presStyleCnt="0">
        <dgm:presLayoutVars>
          <dgm:chMax val="1"/>
          <dgm:chPref val="1"/>
          <dgm:bulletEnabled val="1"/>
        </dgm:presLayoutVars>
      </dgm:prSet>
      <dgm:spPr/>
    </dgm:pt>
  </dgm:ptLst>
  <dgm:cxnLst>
    <dgm:cxn modelId="{412A1D0E-B4D6-487B-8000-AEF1E04AA96E}" type="presOf" srcId="{28E64EAA-1A44-4311-98D3-0481D25F2D46}" destId="{02B3136C-B006-45D6-B3DC-94A6395F45E7}" srcOrd="0" destOrd="0" presId="urn:microsoft.com/office/officeart/2011/layout/CircleProcess"/>
    <dgm:cxn modelId="{26AD5B33-F52E-4440-BFD1-EB4606B10BC5}" type="presOf" srcId="{C312BCD5-C6BD-4EFA-ADD5-85E8A8C60580}" destId="{B528FFF8-6008-4867-A0F3-CB09EDAC3091}" srcOrd="0" destOrd="0" presId="urn:microsoft.com/office/officeart/2011/layout/CircleProcess"/>
    <dgm:cxn modelId="{7F8CC85E-DA51-4652-A1F1-0E681ADA54CD}" srcId="{B56D60EE-8E46-4454-BFB8-F4BA8FD1DEBC}" destId="{28E64EAA-1A44-4311-98D3-0481D25F2D46}" srcOrd="2" destOrd="0" parTransId="{E44493F0-7CFD-4837-8179-A23A8026DF9C}" sibTransId="{8A187470-8888-4E2A-878A-6A34A1A58BC7}"/>
    <dgm:cxn modelId="{F61DAC46-EA73-425C-9F57-011009B954F3}" type="presOf" srcId="{B56D60EE-8E46-4454-BFB8-F4BA8FD1DEBC}" destId="{A3AD196D-0037-43CA-9D33-48E1DDB9B31B}" srcOrd="0" destOrd="0" presId="urn:microsoft.com/office/officeart/2011/layout/CircleProcess"/>
    <dgm:cxn modelId="{F02A196D-376F-493E-B1BC-738284734842}" type="presOf" srcId="{597EBA1F-9FE4-4C32-BDC3-62A96105825F}" destId="{2AD479EC-6D06-4BD0-95D1-FFAEA7C53D2A}" srcOrd="0" destOrd="0" presId="urn:microsoft.com/office/officeart/2011/layout/CircleProcess"/>
    <dgm:cxn modelId="{8C83E751-B737-4A7E-BECD-63F520B9B0F6}" type="presOf" srcId="{28E64EAA-1A44-4311-98D3-0481D25F2D46}" destId="{CD00C8BB-0C86-4156-914A-6038B0CF04CB}" srcOrd="1" destOrd="0" presId="urn:microsoft.com/office/officeart/2011/layout/CircleProcess"/>
    <dgm:cxn modelId="{E4D6E47D-6474-4CCD-85F8-3C94CBAA9D95}" srcId="{B56D60EE-8E46-4454-BFB8-F4BA8FD1DEBC}" destId="{C312BCD5-C6BD-4EFA-ADD5-85E8A8C60580}" srcOrd="1" destOrd="0" parTransId="{6A8D120A-C3EB-4258-86DB-67FDA719B9E1}" sibTransId="{BC26BD91-ECE1-4DDD-B6FE-3FD9B47846AE}"/>
    <dgm:cxn modelId="{3E2B3493-FB55-4D2C-87A1-49065AC21BAC}" srcId="{B56D60EE-8E46-4454-BFB8-F4BA8FD1DEBC}" destId="{597EBA1F-9FE4-4C32-BDC3-62A96105825F}" srcOrd="0" destOrd="0" parTransId="{9B8118F1-376B-4E4B-9FAD-2628633E0237}" sibTransId="{D4C7BC4D-A38D-4776-BAD7-ACFB0010AF0B}"/>
    <dgm:cxn modelId="{F86F1EED-9DAE-49AF-BEF9-7A11367A97A6}" type="presOf" srcId="{C312BCD5-C6BD-4EFA-ADD5-85E8A8C60580}" destId="{6DB6439D-1F95-41B9-9B5C-52802B11F10B}" srcOrd="1" destOrd="0" presId="urn:microsoft.com/office/officeart/2011/layout/CircleProcess"/>
    <dgm:cxn modelId="{CAB7C2F1-6C3F-4689-8FBE-314E63032674}" type="presOf" srcId="{597EBA1F-9FE4-4C32-BDC3-62A96105825F}" destId="{8086DDCE-47DC-4D5B-9F6E-9715D9BA71B2}" srcOrd="1" destOrd="0" presId="urn:microsoft.com/office/officeart/2011/layout/CircleProcess"/>
    <dgm:cxn modelId="{3C50E395-7B37-4816-BB76-60CC82A346DF}" type="presParOf" srcId="{A3AD196D-0037-43CA-9D33-48E1DDB9B31B}" destId="{A59F7F43-27AE-4798-B47B-8D83F2BFC2AE}" srcOrd="0" destOrd="0" presId="urn:microsoft.com/office/officeart/2011/layout/CircleProcess"/>
    <dgm:cxn modelId="{88B8B63E-4457-4071-AE14-B64B92D9CEE5}" type="presParOf" srcId="{A59F7F43-27AE-4798-B47B-8D83F2BFC2AE}" destId="{A7EC7272-93DD-4228-8CBB-BBAB07B004F0}" srcOrd="0" destOrd="0" presId="urn:microsoft.com/office/officeart/2011/layout/CircleProcess"/>
    <dgm:cxn modelId="{03ABC765-A54F-4464-8F87-59A5556D2C5E}" type="presParOf" srcId="{A3AD196D-0037-43CA-9D33-48E1DDB9B31B}" destId="{3750FBB4-6823-4267-B3B7-AFB2C96336AE}" srcOrd="1" destOrd="0" presId="urn:microsoft.com/office/officeart/2011/layout/CircleProcess"/>
    <dgm:cxn modelId="{D72391FA-68B8-4903-BD2A-10346E603C2C}" type="presParOf" srcId="{3750FBB4-6823-4267-B3B7-AFB2C96336AE}" destId="{02B3136C-B006-45D6-B3DC-94A6395F45E7}" srcOrd="0" destOrd="0" presId="urn:microsoft.com/office/officeart/2011/layout/CircleProcess"/>
    <dgm:cxn modelId="{CFBDFB19-E3FA-4648-B51A-2F2BAF62194B}" type="presParOf" srcId="{A3AD196D-0037-43CA-9D33-48E1DDB9B31B}" destId="{CD00C8BB-0C86-4156-914A-6038B0CF04CB}" srcOrd="2" destOrd="0" presId="urn:microsoft.com/office/officeart/2011/layout/CircleProcess"/>
    <dgm:cxn modelId="{9061828E-6581-4203-9920-53B5DEE392CE}" type="presParOf" srcId="{A3AD196D-0037-43CA-9D33-48E1DDB9B31B}" destId="{44551D20-5B87-49C5-84AB-60D2F3E26EC6}" srcOrd="3" destOrd="0" presId="urn:microsoft.com/office/officeart/2011/layout/CircleProcess"/>
    <dgm:cxn modelId="{D5B9E666-6527-4876-BEA0-EE8566A7DAA2}" type="presParOf" srcId="{44551D20-5B87-49C5-84AB-60D2F3E26EC6}" destId="{D66F7149-53E9-44D0-81C5-DD5B7163E5A4}" srcOrd="0" destOrd="0" presId="urn:microsoft.com/office/officeart/2011/layout/CircleProcess"/>
    <dgm:cxn modelId="{78109BE1-48D8-42CE-A963-524488339B3F}" type="presParOf" srcId="{A3AD196D-0037-43CA-9D33-48E1DDB9B31B}" destId="{8FFE4F97-1B83-41F5-A746-987CBA87DF26}" srcOrd="4" destOrd="0" presId="urn:microsoft.com/office/officeart/2011/layout/CircleProcess"/>
    <dgm:cxn modelId="{E35E4BF1-6300-474A-84B0-4BBC53DB024B}" type="presParOf" srcId="{8FFE4F97-1B83-41F5-A746-987CBA87DF26}" destId="{B528FFF8-6008-4867-A0F3-CB09EDAC3091}" srcOrd="0" destOrd="0" presId="urn:microsoft.com/office/officeart/2011/layout/CircleProcess"/>
    <dgm:cxn modelId="{D588AFBC-B242-4670-9BD4-94B7E1581B10}" type="presParOf" srcId="{A3AD196D-0037-43CA-9D33-48E1DDB9B31B}" destId="{6DB6439D-1F95-41B9-9B5C-52802B11F10B}" srcOrd="5" destOrd="0" presId="urn:microsoft.com/office/officeart/2011/layout/CircleProcess"/>
    <dgm:cxn modelId="{DB5422FB-E4BB-4E43-92B3-D5A154E3B50B}" type="presParOf" srcId="{A3AD196D-0037-43CA-9D33-48E1DDB9B31B}" destId="{DEA111F3-E2FD-4FDE-86E7-2164EA377928}" srcOrd="6" destOrd="0" presId="urn:microsoft.com/office/officeart/2011/layout/CircleProcess"/>
    <dgm:cxn modelId="{CA379AA3-B1CE-444B-B231-130F26CC7979}" type="presParOf" srcId="{DEA111F3-E2FD-4FDE-86E7-2164EA377928}" destId="{1619FF82-EF8F-481F-A446-B96F257A12A1}" srcOrd="0" destOrd="0" presId="urn:microsoft.com/office/officeart/2011/layout/CircleProcess"/>
    <dgm:cxn modelId="{4860CC8C-C02A-4C02-ACD0-EF93C3983EAB}" type="presParOf" srcId="{A3AD196D-0037-43CA-9D33-48E1DDB9B31B}" destId="{30DE8017-8025-45CC-88AA-748CE6230291}" srcOrd="7" destOrd="0" presId="urn:microsoft.com/office/officeart/2011/layout/CircleProcess"/>
    <dgm:cxn modelId="{B12E1123-D1F9-480B-B7D3-439A07EA95BE}" type="presParOf" srcId="{30DE8017-8025-45CC-88AA-748CE6230291}" destId="{2AD479EC-6D06-4BD0-95D1-FFAEA7C53D2A}" srcOrd="0" destOrd="0" presId="urn:microsoft.com/office/officeart/2011/layout/CircleProcess"/>
    <dgm:cxn modelId="{C1F02C9D-B309-4366-87C8-147D7D85E43B}" type="presParOf" srcId="{A3AD196D-0037-43CA-9D33-48E1DDB9B31B}" destId="{8086DDCE-47DC-4D5B-9F6E-9715D9BA71B2}" srcOrd="8"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6D60EE-8E46-4454-BFB8-F4BA8FD1DEBC}"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n-US"/>
        </a:p>
      </dgm:t>
    </dgm:pt>
    <dgm:pt modelId="{597EBA1F-9FE4-4C32-BDC3-62A96105825F}">
      <dgm:prSet phldrT="[Text]" custT="1"/>
      <dgm:spPr>
        <a:solidFill>
          <a:srgbClr val="FFFF00"/>
        </a:solidFill>
      </dgm:spPr>
      <dgm:t>
        <a:bodyPr/>
        <a:lstStyle/>
        <a:p>
          <a:r>
            <a:rPr lang="en-US" sz="2800" b="1" dirty="0"/>
            <a:t>Result</a:t>
          </a:r>
          <a:r>
            <a:rPr lang="en-US" sz="2800" b="1" baseline="0" dirty="0"/>
            <a:t> from:</a:t>
          </a:r>
        </a:p>
        <a:p>
          <a:r>
            <a:rPr lang="en-US" sz="2000" baseline="0" dirty="0"/>
            <a:t>Baroreceptor &amp; chemoreceptor stimulation</a:t>
          </a:r>
        </a:p>
        <a:p>
          <a:r>
            <a:rPr lang="en-US" sz="2000" baseline="0" dirty="0"/>
            <a:t>Redistribution of blood flow</a:t>
          </a:r>
        </a:p>
        <a:p>
          <a:r>
            <a:rPr lang="en-CA" sz="2000" baseline="0" dirty="0">
              <a:ea typeface="ＭＳ Ｐゴシック" pitchFamily="34" charset="-128"/>
              <a:sym typeface="Wingdings" pitchFamily="2" charset="2"/>
            </a:rPr>
            <a:t>↓ breathing movements &amp; tone</a:t>
          </a:r>
          <a:endParaRPr lang="en-US" sz="2000" dirty="0"/>
        </a:p>
      </dgm:t>
    </dgm:pt>
    <dgm:pt modelId="{9B8118F1-376B-4E4B-9FAD-2628633E0237}" type="parTrans" cxnId="{3E2B3493-FB55-4D2C-87A1-49065AC21BAC}">
      <dgm:prSet/>
      <dgm:spPr/>
      <dgm:t>
        <a:bodyPr/>
        <a:lstStyle/>
        <a:p>
          <a:endParaRPr lang="en-US"/>
        </a:p>
      </dgm:t>
    </dgm:pt>
    <dgm:pt modelId="{D4C7BC4D-A38D-4776-BAD7-ACFB0010AF0B}" type="sibTrans" cxnId="{3E2B3493-FB55-4D2C-87A1-49065AC21BAC}">
      <dgm:prSet/>
      <dgm:spPr/>
      <dgm:t>
        <a:bodyPr/>
        <a:lstStyle/>
        <a:p>
          <a:endParaRPr lang="en-US"/>
        </a:p>
      </dgm:t>
    </dgm:pt>
    <dgm:pt modelId="{C312BCD5-C6BD-4EFA-ADD5-85E8A8C60580}">
      <dgm:prSet phldrT="[Text]" custT="1"/>
      <dgm:spPr>
        <a:solidFill>
          <a:srgbClr val="FFFF00"/>
        </a:solidFill>
      </dgm:spPr>
      <dgm:t>
        <a:bodyPr/>
        <a:lstStyle/>
        <a:p>
          <a:r>
            <a:rPr lang="en-US" sz="2800" b="1" dirty="0"/>
            <a:t>FHR clues:</a:t>
          </a:r>
        </a:p>
        <a:p>
          <a:r>
            <a:rPr lang="en-US" sz="2000" dirty="0"/>
            <a:t>Changing baseline</a:t>
          </a:r>
        </a:p>
        <a:p>
          <a:r>
            <a:rPr lang="en-US" sz="2000" dirty="0"/>
            <a:t>Changing variability</a:t>
          </a:r>
        </a:p>
        <a:p>
          <a:r>
            <a:rPr lang="en-US" sz="2000" dirty="0"/>
            <a:t>Variable decelerations</a:t>
          </a:r>
        </a:p>
        <a:p>
          <a:r>
            <a:rPr lang="en-US" sz="2000" dirty="0">
              <a:latin typeface="Calibri Light" panose="020F0302020204030204"/>
            </a:rPr>
            <a:t>Intermittent</a:t>
          </a:r>
          <a:r>
            <a:rPr lang="en-US" sz="2000" dirty="0"/>
            <a:t> late decelerations</a:t>
          </a:r>
        </a:p>
        <a:p>
          <a:r>
            <a:rPr lang="en-US" sz="2000" dirty="0"/>
            <a:t>Single prolonged deceleration</a:t>
          </a:r>
        </a:p>
      </dgm:t>
    </dgm:pt>
    <dgm:pt modelId="{6A8D120A-C3EB-4258-86DB-67FDA719B9E1}" type="parTrans" cxnId="{E4D6E47D-6474-4CCD-85F8-3C94CBAA9D95}">
      <dgm:prSet/>
      <dgm:spPr/>
      <dgm:t>
        <a:bodyPr/>
        <a:lstStyle/>
        <a:p>
          <a:endParaRPr lang="en-US"/>
        </a:p>
      </dgm:t>
    </dgm:pt>
    <dgm:pt modelId="{BC26BD91-ECE1-4DDD-B6FE-3FD9B47846AE}" type="sibTrans" cxnId="{E4D6E47D-6474-4CCD-85F8-3C94CBAA9D95}">
      <dgm:prSet/>
      <dgm:spPr/>
      <dgm:t>
        <a:bodyPr/>
        <a:lstStyle/>
        <a:p>
          <a:endParaRPr lang="en-US"/>
        </a:p>
      </dgm:t>
    </dgm:pt>
    <dgm:pt modelId="{28E64EAA-1A44-4311-98D3-0481D25F2D46}">
      <dgm:prSet phldrT="[Text]" custT="1"/>
      <dgm:spPr>
        <a:solidFill>
          <a:srgbClr val="FFFF00"/>
        </a:solidFill>
      </dgm:spPr>
      <dgm:t>
        <a:bodyPr/>
        <a:lstStyle/>
        <a:p>
          <a:r>
            <a:rPr lang="en-US" sz="2800" b="1" dirty="0"/>
            <a:t>Actions:</a:t>
          </a:r>
        </a:p>
        <a:p>
          <a:r>
            <a:rPr lang="en-US" sz="2400" b="0" dirty="0"/>
            <a:t>Interpret within context, enlist help, respond to optimize maternal fetal circulation</a:t>
          </a:r>
        </a:p>
      </dgm:t>
    </dgm:pt>
    <dgm:pt modelId="{E44493F0-7CFD-4837-8179-A23A8026DF9C}" type="parTrans" cxnId="{7F8CC85E-DA51-4652-A1F1-0E681ADA54CD}">
      <dgm:prSet/>
      <dgm:spPr/>
      <dgm:t>
        <a:bodyPr/>
        <a:lstStyle/>
        <a:p>
          <a:endParaRPr lang="en-US"/>
        </a:p>
      </dgm:t>
    </dgm:pt>
    <dgm:pt modelId="{8A187470-8888-4E2A-878A-6A34A1A58BC7}" type="sibTrans" cxnId="{7F8CC85E-DA51-4652-A1F1-0E681ADA54CD}">
      <dgm:prSet/>
      <dgm:spPr/>
      <dgm:t>
        <a:bodyPr/>
        <a:lstStyle/>
        <a:p>
          <a:endParaRPr lang="en-US"/>
        </a:p>
      </dgm:t>
    </dgm:pt>
    <dgm:pt modelId="{A3AD196D-0037-43CA-9D33-48E1DDB9B31B}" type="pres">
      <dgm:prSet presAssocID="{B56D60EE-8E46-4454-BFB8-F4BA8FD1DEBC}" presName="Name0" presStyleCnt="0">
        <dgm:presLayoutVars>
          <dgm:chMax val="11"/>
          <dgm:chPref val="11"/>
          <dgm:dir/>
          <dgm:resizeHandles/>
        </dgm:presLayoutVars>
      </dgm:prSet>
      <dgm:spPr/>
    </dgm:pt>
    <dgm:pt modelId="{A59F7F43-27AE-4798-B47B-8D83F2BFC2AE}" type="pres">
      <dgm:prSet presAssocID="{28E64EAA-1A44-4311-98D3-0481D25F2D46}" presName="Accent3" presStyleCnt="0"/>
      <dgm:spPr/>
    </dgm:pt>
    <dgm:pt modelId="{A7EC7272-93DD-4228-8CBB-BBAB07B004F0}" type="pres">
      <dgm:prSet presAssocID="{28E64EAA-1A44-4311-98D3-0481D25F2D46}" presName="Accent" presStyleLbl="node1" presStyleIdx="0" presStyleCnt="3"/>
      <dgm:spPr/>
    </dgm:pt>
    <dgm:pt modelId="{3750FBB4-6823-4267-B3B7-AFB2C96336AE}" type="pres">
      <dgm:prSet presAssocID="{28E64EAA-1A44-4311-98D3-0481D25F2D46}" presName="ParentBackground3" presStyleCnt="0"/>
      <dgm:spPr/>
    </dgm:pt>
    <dgm:pt modelId="{02B3136C-B006-45D6-B3DC-94A6395F45E7}" type="pres">
      <dgm:prSet presAssocID="{28E64EAA-1A44-4311-98D3-0481D25F2D46}" presName="ParentBackground" presStyleLbl="fgAcc1" presStyleIdx="0" presStyleCnt="3"/>
      <dgm:spPr/>
    </dgm:pt>
    <dgm:pt modelId="{CD00C8BB-0C86-4156-914A-6038B0CF04CB}" type="pres">
      <dgm:prSet presAssocID="{28E64EAA-1A44-4311-98D3-0481D25F2D46}" presName="Parent3" presStyleLbl="revTx" presStyleIdx="0" presStyleCnt="0">
        <dgm:presLayoutVars>
          <dgm:chMax val="1"/>
          <dgm:chPref val="1"/>
          <dgm:bulletEnabled val="1"/>
        </dgm:presLayoutVars>
      </dgm:prSet>
      <dgm:spPr/>
    </dgm:pt>
    <dgm:pt modelId="{44551D20-5B87-49C5-84AB-60D2F3E26EC6}" type="pres">
      <dgm:prSet presAssocID="{C312BCD5-C6BD-4EFA-ADD5-85E8A8C60580}" presName="Accent2" presStyleCnt="0"/>
      <dgm:spPr/>
    </dgm:pt>
    <dgm:pt modelId="{D66F7149-53E9-44D0-81C5-DD5B7163E5A4}" type="pres">
      <dgm:prSet presAssocID="{C312BCD5-C6BD-4EFA-ADD5-85E8A8C60580}" presName="Accent" presStyleLbl="node1" presStyleIdx="1" presStyleCnt="3"/>
      <dgm:spPr/>
    </dgm:pt>
    <dgm:pt modelId="{8FFE4F97-1B83-41F5-A746-987CBA87DF26}" type="pres">
      <dgm:prSet presAssocID="{C312BCD5-C6BD-4EFA-ADD5-85E8A8C60580}" presName="ParentBackground2" presStyleCnt="0"/>
      <dgm:spPr/>
    </dgm:pt>
    <dgm:pt modelId="{B528FFF8-6008-4867-A0F3-CB09EDAC3091}" type="pres">
      <dgm:prSet presAssocID="{C312BCD5-C6BD-4EFA-ADD5-85E8A8C60580}" presName="ParentBackground" presStyleLbl="fgAcc1" presStyleIdx="1" presStyleCnt="3" custScaleX="99894"/>
      <dgm:spPr/>
    </dgm:pt>
    <dgm:pt modelId="{6DB6439D-1F95-41B9-9B5C-52802B11F10B}" type="pres">
      <dgm:prSet presAssocID="{C312BCD5-C6BD-4EFA-ADD5-85E8A8C60580}" presName="Parent2" presStyleLbl="revTx" presStyleIdx="0" presStyleCnt="0">
        <dgm:presLayoutVars>
          <dgm:chMax val="1"/>
          <dgm:chPref val="1"/>
          <dgm:bulletEnabled val="1"/>
        </dgm:presLayoutVars>
      </dgm:prSet>
      <dgm:spPr/>
    </dgm:pt>
    <dgm:pt modelId="{DEA111F3-E2FD-4FDE-86E7-2164EA377928}" type="pres">
      <dgm:prSet presAssocID="{597EBA1F-9FE4-4C32-BDC3-62A96105825F}" presName="Accent1" presStyleCnt="0"/>
      <dgm:spPr/>
    </dgm:pt>
    <dgm:pt modelId="{1619FF82-EF8F-481F-A446-B96F257A12A1}" type="pres">
      <dgm:prSet presAssocID="{597EBA1F-9FE4-4C32-BDC3-62A96105825F}" presName="Accent" presStyleLbl="node1" presStyleIdx="2" presStyleCnt="3" custLinFactNeighborX="781" custLinFactNeighborY="-1047"/>
      <dgm:spPr/>
    </dgm:pt>
    <dgm:pt modelId="{30DE8017-8025-45CC-88AA-748CE6230291}" type="pres">
      <dgm:prSet presAssocID="{597EBA1F-9FE4-4C32-BDC3-62A96105825F}" presName="ParentBackground1" presStyleCnt="0"/>
      <dgm:spPr/>
    </dgm:pt>
    <dgm:pt modelId="{2AD479EC-6D06-4BD0-95D1-FFAEA7C53D2A}" type="pres">
      <dgm:prSet presAssocID="{597EBA1F-9FE4-4C32-BDC3-62A96105825F}" presName="ParentBackground" presStyleLbl="fgAcc1" presStyleIdx="2" presStyleCnt="3" custLinFactNeighborX="481" custLinFactNeighborY="-1628"/>
      <dgm:spPr/>
    </dgm:pt>
    <dgm:pt modelId="{8086DDCE-47DC-4D5B-9F6E-9715D9BA71B2}" type="pres">
      <dgm:prSet presAssocID="{597EBA1F-9FE4-4C32-BDC3-62A96105825F}" presName="Parent1" presStyleLbl="revTx" presStyleIdx="0" presStyleCnt="0">
        <dgm:presLayoutVars>
          <dgm:chMax val="1"/>
          <dgm:chPref val="1"/>
          <dgm:bulletEnabled val="1"/>
        </dgm:presLayoutVars>
      </dgm:prSet>
      <dgm:spPr/>
    </dgm:pt>
  </dgm:ptLst>
  <dgm:cxnLst>
    <dgm:cxn modelId="{412A1D0E-B4D6-487B-8000-AEF1E04AA96E}" type="presOf" srcId="{28E64EAA-1A44-4311-98D3-0481D25F2D46}" destId="{02B3136C-B006-45D6-B3DC-94A6395F45E7}" srcOrd="0" destOrd="0" presId="urn:microsoft.com/office/officeart/2011/layout/CircleProcess"/>
    <dgm:cxn modelId="{26AD5B33-F52E-4440-BFD1-EB4606B10BC5}" type="presOf" srcId="{C312BCD5-C6BD-4EFA-ADD5-85E8A8C60580}" destId="{B528FFF8-6008-4867-A0F3-CB09EDAC3091}" srcOrd="0" destOrd="0" presId="urn:microsoft.com/office/officeart/2011/layout/CircleProcess"/>
    <dgm:cxn modelId="{7F8CC85E-DA51-4652-A1F1-0E681ADA54CD}" srcId="{B56D60EE-8E46-4454-BFB8-F4BA8FD1DEBC}" destId="{28E64EAA-1A44-4311-98D3-0481D25F2D46}" srcOrd="2" destOrd="0" parTransId="{E44493F0-7CFD-4837-8179-A23A8026DF9C}" sibTransId="{8A187470-8888-4E2A-878A-6A34A1A58BC7}"/>
    <dgm:cxn modelId="{F61DAC46-EA73-425C-9F57-011009B954F3}" type="presOf" srcId="{B56D60EE-8E46-4454-BFB8-F4BA8FD1DEBC}" destId="{A3AD196D-0037-43CA-9D33-48E1DDB9B31B}" srcOrd="0" destOrd="0" presId="urn:microsoft.com/office/officeart/2011/layout/CircleProcess"/>
    <dgm:cxn modelId="{F02A196D-376F-493E-B1BC-738284734842}" type="presOf" srcId="{597EBA1F-9FE4-4C32-BDC3-62A96105825F}" destId="{2AD479EC-6D06-4BD0-95D1-FFAEA7C53D2A}" srcOrd="0" destOrd="0" presId="urn:microsoft.com/office/officeart/2011/layout/CircleProcess"/>
    <dgm:cxn modelId="{8C83E751-B737-4A7E-BECD-63F520B9B0F6}" type="presOf" srcId="{28E64EAA-1A44-4311-98D3-0481D25F2D46}" destId="{CD00C8BB-0C86-4156-914A-6038B0CF04CB}" srcOrd="1" destOrd="0" presId="urn:microsoft.com/office/officeart/2011/layout/CircleProcess"/>
    <dgm:cxn modelId="{E4D6E47D-6474-4CCD-85F8-3C94CBAA9D95}" srcId="{B56D60EE-8E46-4454-BFB8-F4BA8FD1DEBC}" destId="{C312BCD5-C6BD-4EFA-ADD5-85E8A8C60580}" srcOrd="1" destOrd="0" parTransId="{6A8D120A-C3EB-4258-86DB-67FDA719B9E1}" sibTransId="{BC26BD91-ECE1-4DDD-B6FE-3FD9B47846AE}"/>
    <dgm:cxn modelId="{3E2B3493-FB55-4D2C-87A1-49065AC21BAC}" srcId="{B56D60EE-8E46-4454-BFB8-F4BA8FD1DEBC}" destId="{597EBA1F-9FE4-4C32-BDC3-62A96105825F}" srcOrd="0" destOrd="0" parTransId="{9B8118F1-376B-4E4B-9FAD-2628633E0237}" sibTransId="{D4C7BC4D-A38D-4776-BAD7-ACFB0010AF0B}"/>
    <dgm:cxn modelId="{F86F1EED-9DAE-49AF-BEF9-7A11367A97A6}" type="presOf" srcId="{C312BCD5-C6BD-4EFA-ADD5-85E8A8C60580}" destId="{6DB6439D-1F95-41B9-9B5C-52802B11F10B}" srcOrd="1" destOrd="0" presId="urn:microsoft.com/office/officeart/2011/layout/CircleProcess"/>
    <dgm:cxn modelId="{CAB7C2F1-6C3F-4689-8FBE-314E63032674}" type="presOf" srcId="{597EBA1F-9FE4-4C32-BDC3-62A96105825F}" destId="{8086DDCE-47DC-4D5B-9F6E-9715D9BA71B2}" srcOrd="1" destOrd="0" presId="urn:microsoft.com/office/officeart/2011/layout/CircleProcess"/>
    <dgm:cxn modelId="{3C50E395-7B37-4816-BB76-60CC82A346DF}" type="presParOf" srcId="{A3AD196D-0037-43CA-9D33-48E1DDB9B31B}" destId="{A59F7F43-27AE-4798-B47B-8D83F2BFC2AE}" srcOrd="0" destOrd="0" presId="urn:microsoft.com/office/officeart/2011/layout/CircleProcess"/>
    <dgm:cxn modelId="{88B8B63E-4457-4071-AE14-B64B92D9CEE5}" type="presParOf" srcId="{A59F7F43-27AE-4798-B47B-8D83F2BFC2AE}" destId="{A7EC7272-93DD-4228-8CBB-BBAB07B004F0}" srcOrd="0" destOrd="0" presId="urn:microsoft.com/office/officeart/2011/layout/CircleProcess"/>
    <dgm:cxn modelId="{03ABC765-A54F-4464-8F87-59A5556D2C5E}" type="presParOf" srcId="{A3AD196D-0037-43CA-9D33-48E1DDB9B31B}" destId="{3750FBB4-6823-4267-B3B7-AFB2C96336AE}" srcOrd="1" destOrd="0" presId="urn:microsoft.com/office/officeart/2011/layout/CircleProcess"/>
    <dgm:cxn modelId="{D72391FA-68B8-4903-BD2A-10346E603C2C}" type="presParOf" srcId="{3750FBB4-6823-4267-B3B7-AFB2C96336AE}" destId="{02B3136C-B006-45D6-B3DC-94A6395F45E7}" srcOrd="0" destOrd="0" presId="urn:microsoft.com/office/officeart/2011/layout/CircleProcess"/>
    <dgm:cxn modelId="{CFBDFB19-E3FA-4648-B51A-2F2BAF62194B}" type="presParOf" srcId="{A3AD196D-0037-43CA-9D33-48E1DDB9B31B}" destId="{CD00C8BB-0C86-4156-914A-6038B0CF04CB}" srcOrd="2" destOrd="0" presId="urn:microsoft.com/office/officeart/2011/layout/CircleProcess"/>
    <dgm:cxn modelId="{9061828E-6581-4203-9920-53B5DEE392CE}" type="presParOf" srcId="{A3AD196D-0037-43CA-9D33-48E1DDB9B31B}" destId="{44551D20-5B87-49C5-84AB-60D2F3E26EC6}" srcOrd="3" destOrd="0" presId="urn:microsoft.com/office/officeart/2011/layout/CircleProcess"/>
    <dgm:cxn modelId="{D5B9E666-6527-4876-BEA0-EE8566A7DAA2}" type="presParOf" srcId="{44551D20-5B87-49C5-84AB-60D2F3E26EC6}" destId="{D66F7149-53E9-44D0-81C5-DD5B7163E5A4}" srcOrd="0" destOrd="0" presId="urn:microsoft.com/office/officeart/2011/layout/CircleProcess"/>
    <dgm:cxn modelId="{78109BE1-48D8-42CE-A963-524488339B3F}" type="presParOf" srcId="{A3AD196D-0037-43CA-9D33-48E1DDB9B31B}" destId="{8FFE4F97-1B83-41F5-A746-987CBA87DF26}" srcOrd="4" destOrd="0" presId="urn:microsoft.com/office/officeart/2011/layout/CircleProcess"/>
    <dgm:cxn modelId="{E35E4BF1-6300-474A-84B0-4BBC53DB024B}" type="presParOf" srcId="{8FFE4F97-1B83-41F5-A746-987CBA87DF26}" destId="{B528FFF8-6008-4867-A0F3-CB09EDAC3091}" srcOrd="0" destOrd="0" presId="urn:microsoft.com/office/officeart/2011/layout/CircleProcess"/>
    <dgm:cxn modelId="{D588AFBC-B242-4670-9BD4-94B7E1581B10}" type="presParOf" srcId="{A3AD196D-0037-43CA-9D33-48E1DDB9B31B}" destId="{6DB6439D-1F95-41B9-9B5C-52802B11F10B}" srcOrd="5" destOrd="0" presId="urn:microsoft.com/office/officeart/2011/layout/CircleProcess"/>
    <dgm:cxn modelId="{DB5422FB-E4BB-4E43-92B3-D5A154E3B50B}" type="presParOf" srcId="{A3AD196D-0037-43CA-9D33-48E1DDB9B31B}" destId="{DEA111F3-E2FD-4FDE-86E7-2164EA377928}" srcOrd="6" destOrd="0" presId="urn:microsoft.com/office/officeart/2011/layout/CircleProcess"/>
    <dgm:cxn modelId="{CA379AA3-B1CE-444B-B231-130F26CC7979}" type="presParOf" srcId="{DEA111F3-E2FD-4FDE-86E7-2164EA377928}" destId="{1619FF82-EF8F-481F-A446-B96F257A12A1}" srcOrd="0" destOrd="0" presId="urn:microsoft.com/office/officeart/2011/layout/CircleProcess"/>
    <dgm:cxn modelId="{4860CC8C-C02A-4C02-ACD0-EF93C3983EAB}" type="presParOf" srcId="{A3AD196D-0037-43CA-9D33-48E1DDB9B31B}" destId="{30DE8017-8025-45CC-88AA-748CE6230291}" srcOrd="7" destOrd="0" presId="urn:microsoft.com/office/officeart/2011/layout/CircleProcess"/>
    <dgm:cxn modelId="{B12E1123-D1F9-480B-B7D3-439A07EA95BE}" type="presParOf" srcId="{30DE8017-8025-45CC-88AA-748CE6230291}" destId="{2AD479EC-6D06-4BD0-95D1-FFAEA7C53D2A}" srcOrd="0" destOrd="0" presId="urn:microsoft.com/office/officeart/2011/layout/CircleProcess"/>
    <dgm:cxn modelId="{C1F02C9D-B309-4366-87C8-147D7D85E43B}" type="presParOf" srcId="{A3AD196D-0037-43CA-9D33-48E1DDB9B31B}" destId="{8086DDCE-47DC-4D5B-9F6E-9715D9BA71B2}" srcOrd="8" destOrd="0" presId="urn:microsoft.com/office/officeart/2011/layout/Circle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56D60EE-8E46-4454-BFB8-F4BA8FD1DEBC}"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n-US"/>
        </a:p>
      </dgm:t>
    </dgm:pt>
    <dgm:pt modelId="{597EBA1F-9FE4-4C32-BDC3-62A96105825F}">
      <dgm:prSet phldrT="[Text]" custT="1"/>
      <dgm:spPr>
        <a:solidFill>
          <a:srgbClr val="FF4747"/>
        </a:solidFill>
      </dgm:spPr>
      <dgm:t>
        <a:bodyPr/>
        <a:lstStyle/>
        <a:p>
          <a:r>
            <a:rPr lang="en-US" sz="2800" b="1" dirty="0"/>
            <a:t>Result</a:t>
          </a:r>
          <a:r>
            <a:rPr lang="en-US" sz="2800" b="1" baseline="0" dirty="0"/>
            <a:t> from:</a:t>
          </a:r>
        </a:p>
        <a:p>
          <a:r>
            <a:rPr lang="en-US" sz="2800" b="0" baseline="0" dirty="0"/>
            <a:t>Anaerobic metabolism</a:t>
          </a:r>
        </a:p>
      </dgm:t>
    </dgm:pt>
    <dgm:pt modelId="{9B8118F1-376B-4E4B-9FAD-2628633E0237}" type="parTrans" cxnId="{3E2B3493-FB55-4D2C-87A1-49065AC21BAC}">
      <dgm:prSet/>
      <dgm:spPr/>
      <dgm:t>
        <a:bodyPr/>
        <a:lstStyle/>
        <a:p>
          <a:endParaRPr lang="en-US"/>
        </a:p>
      </dgm:t>
    </dgm:pt>
    <dgm:pt modelId="{D4C7BC4D-A38D-4776-BAD7-ACFB0010AF0B}" type="sibTrans" cxnId="{3E2B3493-FB55-4D2C-87A1-49065AC21BAC}">
      <dgm:prSet/>
      <dgm:spPr/>
      <dgm:t>
        <a:bodyPr/>
        <a:lstStyle/>
        <a:p>
          <a:endParaRPr lang="en-US"/>
        </a:p>
      </dgm:t>
    </dgm:pt>
    <dgm:pt modelId="{C312BCD5-C6BD-4EFA-ADD5-85E8A8C60580}">
      <dgm:prSet phldrT="[Text]" custT="1"/>
      <dgm:spPr>
        <a:solidFill>
          <a:srgbClr val="FF4747"/>
        </a:solidFill>
      </dgm:spPr>
      <dgm:t>
        <a:bodyPr/>
        <a:lstStyle/>
        <a:p>
          <a:r>
            <a:rPr lang="en-US" sz="2800" b="1" dirty="0"/>
            <a:t>FHR clues:</a:t>
          </a:r>
        </a:p>
        <a:p>
          <a:r>
            <a:rPr lang="en-US" sz="2000" dirty="0"/>
            <a:t>Abnormal baseline</a:t>
          </a:r>
        </a:p>
        <a:p>
          <a:r>
            <a:rPr lang="en-US" sz="2000" dirty="0"/>
            <a:t>Absent variability</a:t>
          </a:r>
        </a:p>
        <a:p>
          <a:r>
            <a:rPr lang="en-US" sz="2000" dirty="0"/>
            <a:t>Complicated variable decelerations</a:t>
          </a:r>
        </a:p>
        <a:p>
          <a:r>
            <a:rPr lang="en-US" sz="2000" dirty="0"/>
            <a:t>Late decelerations</a:t>
          </a:r>
        </a:p>
      </dgm:t>
    </dgm:pt>
    <dgm:pt modelId="{6A8D120A-C3EB-4258-86DB-67FDA719B9E1}" type="parTrans" cxnId="{E4D6E47D-6474-4CCD-85F8-3C94CBAA9D95}">
      <dgm:prSet/>
      <dgm:spPr/>
      <dgm:t>
        <a:bodyPr/>
        <a:lstStyle/>
        <a:p>
          <a:endParaRPr lang="en-US"/>
        </a:p>
      </dgm:t>
    </dgm:pt>
    <dgm:pt modelId="{BC26BD91-ECE1-4DDD-B6FE-3FD9B47846AE}" type="sibTrans" cxnId="{E4D6E47D-6474-4CCD-85F8-3C94CBAA9D95}">
      <dgm:prSet/>
      <dgm:spPr/>
      <dgm:t>
        <a:bodyPr/>
        <a:lstStyle/>
        <a:p>
          <a:endParaRPr lang="en-US"/>
        </a:p>
      </dgm:t>
    </dgm:pt>
    <dgm:pt modelId="{28E64EAA-1A44-4311-98D3-0481D25F2D46}">
      <dgm:prSet phldrT="[Text]" custT="1"/>
      <dgm:spPr>
        <a:solidFill>
          <a:srgbClr val="FF4747"/>
        </a:solidFill>
      </dgm:spPr>
      <dgm:t>
        <a:bodyPr/>
        <a:lstStyle/>
        <a:p>
          <a:r>
            <a:rPr lang="en-US" sz="2800" b="1" dirty="0"/>
            <a:t>Actions:</a:t>
          </a:r>
        </a:p>
        <a:p>
          <a:r>
            <a:rPr lang="en-US" sz="2400" b="0" dirty="0"/>
            <a:t>Interpret within context, enlist help, respond to optimize maternal fetal circulation, expedite delivery</a:t>
          </a:r>
        </a:p>
      </dgm:t>
    </dgm:pt>
    <dgm:pt modelId="{E44493F0-7CFD-4837-8179-A23A8026DF9C}" type="parTrans" cxnId="{7F8CC85E-DA51-4652-A1F1-0E681ADA54CD}">
      <dgm:prSet/>
      <dgm:spPr/>
      <dgm:t>
        <a:bodyPr/>
        <a:lstStyle/>
        <a:p>
          <a:endParaRPr lang="en-US"/>
        </a:p>
      </dgm:t>
    </dgm:pt>
    <dgm:pt modelId="{8A187470-8888-4E2A-878A-6A34A1A58BC7}" type="sibTrans" cxnId="{7F8CC85E-DA51-4652-A1F1-0E681ADA54CD}">
      <dgm:prSet/>
      <dgm:spPr/>
      <dgm:t>
        <a:bodyPr/>
        <a:lstStyle/>
        <a:p>
          <a:endParaRPr lang="en-US"/>
        </a:p>
      </dgm:t>
    </dgm:pt>
    <dgm:pt modelId="{A3AD196D-0037-43CA-9D33-48E1DDB9B31B}" type="pres">
      <dgm:prSet presAssocID="{B56D60EE-8E46-4454-BFB8-F4BA8FD1DEBC}" presName="Name0" presStyleCnt="0">
        <dgm:presLayoutVars>
          <dgm:chMax val="11"/>
          <dgm:chPref val="11"/>
          <dgm:dir/>
          <dgm:resizeHandles/>
        </dgm:presLayoutVars>
      </dgm:prSet>
      <dgm:spPr/>
    </dgm:pt>
    <dgm:pt modelId="{A59F7F43-27AE-4798-B47B-8D83F2BFC2AE}" type="pres">
      <dgm:prSet presAssocID="{28E64EAA-1A44-4311-98D3-0481D25F2D46}" presName="Accent3" presStyleCnt="0"/>
      <dgm:spPr/>
    </dgm:pt>
    <dgm:pt modelId="{A7EC7272-93DD-4228-8CBB-BBAB07B004F0}" type="pres">
      <dgm:prSet presAssocID="{28E64EAA-1A44-4311-98D3-0481D25F2D46}" presName="Accent" presStyleLbl="node1" presStyleIdx="0" presStyleCnt="3"/>
      <dgm:spPr/>
    </dgm:pt>
    <dgm:pt modelId="{3750FBB4-6823-4267-B3B7-AFB2C96336AE}" type="pres">
      <dgm:prSet presAssocID="{28E64EAA-1A44-4311-98D3-0481D25F2D46}" presName="ParentBackground3" presStyleCnt="0"/>
      <dgm:spPr/>
    </dgm:pt>
    <dgm:pt modelId="{02B3136C-B006-45D6-B3DC-94A6395F45E7}" type="pres">
      <dgm:prSet presAssocID="{28E64EAA-1A44-4311-98D3-0481D25F2D46}" presName="ParentBackground" presStyleLbl="fgAcc1" presStyleIdx="0" presStyleCnt="3"/>
      <dgm:spPr/>
    </dgm:pt>
    <dgm:pt modelId="{CD00C8BB-0C86-4156-914A-6038B0CF04CB}" type="pres">
      <dgm:prSet presAssocID="{28E64EAA-1A44-4311-98D3-0481D25F2D46}" presName="Parent3" presStyleLbl="revTx" presStyleIdx="0" presStyleCnt="0">
        <dgm:presLayoutVars>
          <dgm:chMax val="1"/>
          <dgm:chPref val="1"/>
          <dgm:bulletEnabled val="1"/>
        </dgm:presLayoutVars>
      </dgm:prSet>
      <dgm:spPr/>
    </dgm:pt>
    <dgm:pt modelId="{44551D20-5B87-49C5-84AB-60D2F3E26EC6}" type="pres">
      <dgm:prSet presAssocID="{C312BCD5-C6BD-4EFA-ADD5-85E8A8C60580}" presName="Accent2" presStyleCnt="0"/>
      <dgm:spPr/>
    </dgm:pt>
    <dgm:pt modelId="{D66F7149-53E9-44D0-81C5-DD5B7163E5A4}" type="pres">
      <dgm:prSet presAssocID="{C312BCD5-C6BD-4EFA-ADD5-85E8A8C60580}" presName="Accent" presStyleLbl="node1" presStyleIdx="1" presStyleCnt="3"/>
      <dgm:spPr/>
    </dgm:pt>
    <dgm:pt modelId="{8FFE4F97-1B83-41F5-A746-987CBA87DF26}" type="pres">
      <dgm:prSet presAssocID="{C312BCD5-C6BD-4EFA-ADD5-85E8A8C60580}" presName="ParentBackground2" presStyleCnt="0"/>
      <dgm:spPr/>
    </dgm:pt>
    <dgm:pt modelId="{B528FFF8-6008-4867-A0F3-CB09EDAC3091}" type="pres">
      <dgm:prSet presAssocID="{C312BCD5-C6BD-4EFA-ADD5-85E8A8C60580}" presName="ParentBackground" presStyleLbl="fgAcc1" presStyleIdx="1" presStyleCnt="3" custScaleX="99894"/>
      <dgm:spPr/>
    </dgm:pt>
    <dgm:pt modelId="{6DB6439D-1F95-41B9-9B5C-52802B11F10B}" type="pres">
      <dgm:prSet presAssocID="{C312BCD5-C6BD-4EFA-ADD5-85E8A8C60580}" presName="Parent2" presStyleLbl="revTx" presStyleIdx="0" presStyleCnt="0">
        <dgm:presLayoutVars>
          <dgm:chMax val="1"/>
          <dgm:chPref val="1"/>
          <dgm:bulletEnabled val="1"/>
        </dgm:presLayoutVars>
      </dgm:prSet>
      <dgm:spPr/>
    </dgm:pt>
    <dgm:pt modelId="{DEA111F3-E2FD-4FDE-86E7-2164EA377928}" type="pres">
      <dgm:prSet presAssocID="{597EBA1F-9FE4-4C32-BDC3-62A96105825F}" presName="Accent1" presStyleCnt="0"/>
      <dgm:spPr/>
    </dgm:pt>
    <dgm:pt modelId="{1619FF82-EF8F-481F-A446-B96F257A12A1}" type="pres">
      <dgm:prSet presAssocID="{597EBA1F-9FE4-4C32-BDC3-62A96105825F}" presName="Accent" presStyleLbl="node1" presStyleIdx="2" presStyleCnt="3" custLinFactNeighborX="781" custLinFactNeighborY="-1047"/>
      <dgm:spPr/>
    </dgm:pt>
    <dgm:pt modelId="{30DE8017-8025-45CC-88AA-748CE6230291}" type="pres">
      <dgm:prSet presAssocID="{597EBA1F-9FE4-4C32-BDC3-62A96105825F}" presName="ParentBackground1" presStyleCnt="0"/>
      <dgm:spPr/>
    </dgm:pt>
    <dgm:pt modelId="{2AD479EC-6D06-4BD0-95D1-FFAEA7C53D2A}" type="pres">
      <dgm:prSet presAssocID="{597EBA1F-9FE4-4C32-BDC3-62A96105825F}" presName="ParentBackground" presStyleLbl="fgAcc1" presStyleIdx="2" presStyleCnt="3" custLinFactNeighborX="481" custLinFactNeighborY="-1628"/>
      <dgm:spPr/>
    </dgm:pt>
    <dgm:pt modelId="{8086DDCE-47DC-4D5B-9F6E-9715D9BA71B2}" type="pres">
      <dgm:prSet presAssocID="{597EBA1F-9FE4-4C32-BDC3-62A96105825F}" presName="Parent1" presStyleLbl="revTx" presStyleIdx="0" presStyleCnt="0">
        <dgm:presLayoutVars>
          <dgm:chMax val="1"/>
          <dgm:chPref val="1"/>
          <dgm:bulletEnabled val="1"/>
        </dgm:presLayoutVars>
      </dgm:prSet>
      <dgm:spPr/>
    </dgm:pt>
  </dgm:ptLst>
  <dgm:cxnLst>
    <dgm:cxn modelId="{412A1D0E-B4D6-487B-8000-AEF1E04AA96E}" type="presOf" srcId="{28E64EAA-1A44-4311-98D3-0481D25F2D46}" destId="{02B3136C-B006-45D6-B3DC-94A6395F45E7}" srcOrd="0" destOrd="0" presId="urn:microsoft.com/office/officeart/2011/layout/CircleProcess"/>
    <dgm:cxn modelId="{26AD5B33-F52E-4440-BFD1-EB4606B10BC5}" type="presOf" srcId="{C312BCD5-C6BD-4EFA-ADD5-85E8A8C60580}" destId="{B528FFF8-6008-4867-A0F3-CB09EDAC3091}" srcOrd="0" destOrd="0" presId="urn:microsoft.com/office/officeart/2011/layout/CircleProcess"/>
    <dgm:cxn modelId="{7F8CC85E-DA51-4652-A1F1-0E681ADA54CD}" srcId="{B56D60EE-8E46-4454-BFB8-F4BA8FD1DEBC}" destId="{28E64EAA-1A44-4311-98D3-0481D25F2D46}" srcOrd="2" destOrd="0" parTransId="{E44493F0-7CFD-4837-8179-A23A8026DF9C}" sibTransId="{8A187470-8888-4E2A-878A-6A34A1A58BC7}"/>
    <dgm:cxn modelId="{F61DAC46-EA73-425C-9F57-011009B954F3}" type="presOf" srcId="{B56D60EE-8E46-4454-BFB8-F4BA8FD1DEBC}" destId="{A3AD196D-0037-43CA-9D33-48E1DDB9B31B}" srcOrd="0" destOrd="0" presId="urn:microsoft.com/office/officeart/2011/layout/CircleProcess"/>
    <dgm:cxn modelId="{F02A196D-376F-493E-B1BC-738284734842}" type="presOf" srcId="{597EBA1F-9FE4-4C32-BDC3-62A96105825F}" destId="{2AD479EC-6D06-4BD0-95D1-FFAEA7C53D2A}" srcOrd="0" destOrd="0" presId="urn:microsoft.com/office/officeart/2011/layout/CircleProcess"/>
    <dgm:cxn modelId="{8C83E751-B737-4A7E-BECD-63F520B9B0F6}" type="presOf" srcId="{28E64EAA-1A44-4311-98D3-0481D25F2D46}" destId="{CD00C8BB-0C86-4156-914A-6038B0CF04CB}" srcOrd="1" destOrd="0" presId="urn:microsoft.com/office/officeart/2011/layout/CircleProcess"/>
    <dgm:cxn modelId="{E4D6E47D-6474-4CCD-85F8-3C94CBAA9D95}" srcId="{B56D60EE-8E46-4454-BFB8-F4BA8FD1DEBC}" destId="{C312BCD5-C6BD-4EFA-ADD5-85E8A8C60580}" srcOrd="1" destOrd="0" parTransId="{6A8D120A-C3EB-4258-86DB-67FDA719B9E1}" sibTransId="{BC26BD91-ECE1-4DDD-B6FE-3FD9B47846AE}"/>
    <dgm:cxn modelId="{3E2B3493-FB55-4D2C-87A1-49065AC21BAC}" srcId="{B56D60EE-8E46-4454-BFB8-F4BA8FD1DEBC}" destId="{597EBA1F-9FE4-4C32-BDC3-62A96105825F}" srcOrd="0" destOrd="0" parTransId="{9B8118F1-376B-4E4B-9FAD-2628633E0237}" sibTransId="{D4C7BC4D-A38D-4776-BAD7-ACFB0010AF0B}"/>
    <dgm:cxn modelId="{F86F1EED-9DAE-49AF-BEF9-7A11367A97A6}" type="presOf" srcId="{C312BCD5-C6BD-4EFA-ADD5-85E8A8C60580}" destId="{6DB6439D-1F95-41B9-9B5C-52802B11F10B}" srcOrd="1" destOrd="0" presId="urn:microsoft.com/office/officeart/2011/layout/CircleProcess"/>
    <dgm:cxn modelId="{CAB7C2F1-6C3F-4689-8FBE-314E63032674}" type="presOf" srcId="{597EBA1F-9FE4-4C32-BDC3-62A96105825F}" destId="{8086DDCE-47DC-4D5B-9F6E-9715D9BA71B2}" srcOrd="1" destOrd="0" presId="urn:microsoft.com/office/officeart/2011/layout/CircleProcess"/>
    <dgm:cxn modelId="{3C50E395-7B37-4816-BB76-60CC82A346DF}" type="presParOf" srcId="{A3AD196D-0037-43CA-9D33-48E1DDB9B31B}" destId="{A59F7F43-27AE-4798-B47B-8D83F2BFC2AE}" srcOrd="0" destOrd="0" presId="urn:microsoft.com/office/officeart/2011/layout/CircleProcess"/>
    <dgm:cxn modelId="{88B8B63E-4457-4071-AE14-B64B92D9CEE5}" type="presParOf" srcId="{A59F7F43-27AE-4798-B47B-8D83F2BFC2AE}" destId="{A7EC7272-93DD-4228-8CBB-BBAB07B004F0}" srcOrd="0" destOrd="0" presId="urn:microsoft.com/office/officeart/2011/layout/CircleProcess"/>
    <dgm:cxn modelId="{03ABC765-A54F-4464-8F87-59A5556D2C5E}" type="presParOf" srcId="{A3AD196D-0037-43CA-9D33-48E1DDB9B31B}" destId="{3750FBB4-6823-4267-B3B7-AFB2C96336AE}" srcOrd="1" destOrd="0" presId="urn:microsoft.com/office/officeart/2011/layout/CircleProcess"/>
    <dgm:cxn modelId="{D72391FA-68B8-4903-BD2A-10346E603C2C}" type="presParOf" srcId="{3750FBB4-6823-4267-B3B7-AFB2C96336AE}" destId="{02B3136C-B006-45D6-B3DC-94A6395F45E7}" srcOrd="0" destOrd="0" presId="urn:microsoft.com/office/officeart/2011/layout/CircleProcess"/>
    <dgm:cxn modelId="{CFBDFB19-E3FA-4648-B51A-2F2BAF62194B}" type="presParOf" srcId="{A3AD196D-0037-43CA-9D33-48E1DDB9B31B}" destId="{CD00C8BB-0C86-4156-914A-6038B0CF04CB}" srcOrd="2" destOrd="0" presId="urn:microsoft.com/office/officeart/2011/layout/CircleProcess"/>
    <dgm:cxn modelId="{9061828E-6581-4203-9920-53B5DEE392CE}" type="presParOf" srcId="{A3AD196D-0037-43CA-9D33-48E1DDB9B31B}" destId="{44551D20-5B87-49C5-84AB-60D2F3E26EC6}" srcOrd="3" destOrd="0" presId="urn:microsoft.com/office/officeart/2011/layout/CircleProcess"/>
    <dgm:cxn modelId="{D5B9E666-6527-4876-BEA0-EE8566A7DAA2}" type="presParOf" srcId="{44551D20-5B87-49C5-84AB-60D2F3E26EC6}" destId="{D66F7149-53E9-44D0-81C5-DD5B7163E5A4}" srcOrd="0" destOrd="0" presId="urn:microsoft.com/office/officeart/2011/layout/CircleProcess"/>
    <dgm:cxn modelId="{78109BE1-48D8-42CE-A963-524488339B3F}" type="presParOf" srcId="{A3AD196D-0037-43CA-9D33-48E1DDB9B31B}" destId="{8FFE4F97-1B83-41F5-A746-987CBA87DF26}" srcOrd="4" destOrd="0" presId="urn:microsoft.com/office/officeart/2011/layout/CircleProcess"/>
    <dgm:cxn modelId="{E35E4BF1-6300-474A-84B0-4BBC53DB024B}" type="presParOf" srcId="{8FFE4F97-1B83-41F5-A746-987CBA87DF26}" destId="{B528FFF8-6008-4867-A0F3-CB09EDAC3091}" srcOrd="0" destOrd="0" presId="urn:microsoft.com/office/officeart/2011/layout/CircleProcess"/>
    <dgm:cxn modelId="{D588AFBC-B242-4670-9BD4-94B7E1581B10}" type="presParOf" srcId="{A3AD196D-0037-43CA-9D33-48E1DDB9B31B}" destId="{6DB6439D-1F95-41B9-9B5C-52802B11F10B}" srcOrd="5" destOrd="0" presId="urn:microsoft.com/office/officeart/2011/layout/CircleProcess"/>
    <dgm:cxn modelId="{DB5422FB-E4BB-4E43-92B3-D5A154E3B50B}" type="presParOf" srcId="{A3AD196D-0037-43CA-9D33-48E1DDB9B31B}" destId="{DEA111F3-E2FD-4FDE-86E7-2164EA377928}" srcOrd="6" destOrd="0" presId="urn:microsoft.com/office/officeart/2011/layout/CircleProcess"/>
    <dgm:cxn modelId="{CA379AA3-B1CE-444B-B231-130F26CC7979}" type="presParOf" srcId="{DEA111F3-E2FD-4FDE-86E7-2164EA377928}" destId="{1619FF82-EF8F-481F-A446-B96F257A12A1}" srcOrd="0" destOrd="0" presId="urn:microsoft.com/office/officeart/2011/layout/CircleProcess"/>
    <dgm:cxn modelId="{4860CC8C-C02A-4C02-ACD0-EF93C3983EAB}" type="presParOf" srcId="{A3AD196D-0037-43CA-9D33-48E1DDB9B31B}" destId="{30DE8017-8025-45CC-88AA-748CE6230291}" srcOrd="7" destOrd="0" presId="urn:microsoft.com/office/officeart/2011/layout/CircleProcess"/>
    <dgm:cxn modelId="{B12E1123-D1F9-480B-B7D3-439A07EA95BE}" type="presParOf" srcId="{30DE8017-8025-45CC-88AA-748CE6230291}" destId="{2AD479EC-6D06-4BD0-95D1-FFAEA7C53D2A}" srcOrd="0" destOrd="0" presId="urn:microsoft.com/office/officeart/2011/layout/CircleProcess"/>
    <dgm:cxn modelId="{C1F02C9D-B309-4366-87C8-147D7D85E43B}" type="presParOf" srcId="{A3AD196D-0037-43CA-9D33-48E1DDB9B31B}" destId="{8086DDCE-47DC-4D5B-9F6E-9715D9BA71B2}" srcOrd="8"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BA5120-E8F2-4298-9120-EFCB5C9AC3FF}">
      <dsp:nvSpPr>
        <dsp:cNvPr id="0" name=""/>
        <dsp:cNvSpPr/>
      </dsp:nvSpPr>
      <dsp:spPr>
        <a:xfrm>
          <a:off x="0" y="53772"/>
          <a:ext cx="1906443" cy="2288557"/>
        </a:xfrm>
        <a:prstGeom prst="roundRect">
          <a:avLst>
            <a:gd name="adj" fmla="val 10000"/>
          </a:avLst>
        </a:prstGeom>
        <a:solidFill>
          <a:srgbClr val="869DE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a:solidFill>
                <a:schemeClr val="bg1"/>
              </a:solidFill>
              <a:latin typeface="Calibri" panose="020F0502020204030204" pitchFamily="34" charset="0"/>
              <a:cs typeface="Calibri" panose="020F0502020204030204" pitchFamily="34" charset="0"/>
            </a:rPr>
            <a:t>Classify</a:t>
          </a:r>
        </a:p>
        <a:p>
          <a:pPr marL="0" lvl="0" indent="0" algn="ctr" defTabSz="1244600">
            <a:lnSpc>
              <a:spcPct val="90000"/>
            </a:lnSpc>
            <a:spcBef>
              <a:spcPct val="0"/>
            </a:spcBef>
            <a:spcAft>
              <a:spcPct val="35000"/>
            </a:spcAft>
            <a:buNone/>
          </a:pPr>
          <a:r>
            <a:rPr lang="en-US" sz="2000" kern="1200">
              <a:solidFill>
                <a:schemeClr val="bg1"/>
              </a:solidFill>
              <a:latin typeface="Calibri" panose="020F0502020204030204" pitchFamily="34" charset="0"/>
              <a:cs typeface="Calibri" panose="020F0502020204030204" pitchFamily="34" charset="0"/>
            </a:rPr>
            <a:t>IA/EFM findings</a:t>
          </a:r>
        </a:p>
      </dsp:txBody>
      <dsp:txXfrm>
        <a:off x="55838" y="109610"/>
        <a:ext cx="1794767" cy="2176881"/>
      </dsp:txXfrm>
    </dsp:sp>
    <dsp:sp modelId="{5A1E5AB0-6D44-4758-9D87-4A036616AE1E}">
      <dsp:nvSpPr>
        <dsp:cNvPr id="0" name=""/>
        <dsp:cNvSpPr/>
      </dsp:nvSpPr>
      <dsp:spPr>
        <a:xfrm rot="49628">
          <a:off x="2032894" y="1060743"/>
          <a:ext cx="268134" cy="309661"/>
        </a:xfrm>
        <a:prstGeom prst="rightArrow">
          <a:avLst>
            <a:gd name="adj1" fmla="val 60000"/>
            <a:gd name="adj2" fmla="val 50000"/>
          </a:avLst>
        </a:prstGeom>
        <a:solidFill>
          <a:schemeClr val="bg1">
            <a:lumMod val="6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2032898" y="1122094"/>
        <a:ext cx="187694" cy="185797"/>
      </dsp:txXfrm>
    </dsp:sp>
    <dsp:sp modelId="{A8C13E39-010E-4B41-82F5-39128056DB9A}">
      <dsp:nvSpPr>
        <dsp:cNvPr id="0" name=""/>
        <dsp:cNvSpPr/>
      </dsp:nvSpPr>
      <dsp:spPr>
        <a:xfrm>
          <a:off x="2412304" y="114718"/>
          <a:ext cx="2439299" cy="2244011"/>
        </a:xfrm>
        <a:prstGeom prst="roundRect">
          <a:avLst>
            <a:gd name="adj" fmla="val 10000"/>
          </a:avLst>
        </a:prstGeom>
        <a:solidFill>
          <a:srgbClr val="869DE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a:solidFill>
                <a:schemeClr val="bg1"/>
              </a:solidFill>
              <a:latin typeface="Calibri" panose="020F0502020204030204" pitchFamily="34" charset="0"/>
              <a:cs typeface="Calibri" panose="020F0502020204030204" pitchFamily="34" charset="0"/>
            </a:rPr>
            <a:t>Interpret</a:t>
          </a:r>
        </a:p>
        <a:p>
          <a:pPr marL="0" lvl="0" indent="0" algn="ctr" defTabSz="1244600">
            <a:lnSpc>
              <a:spcPct val="90000"/>
            </a:lnSpc>
            <a:spcBef>
              <a:spcPct val="0"/>
            </a:spcBef>
            <a:spcAft>
              <a:spcPct val="35000"/>
            </a:spcAft>
            <a:buNone/>
          </a:pPr>
          <a:r>
            <a:rPr lang="en-US" sz="2000" kern="1200">
              <a:solidFill>
                <a:schemeClr val="bg1"/>
              </a:solidFill>
              <a:latin typeface="Calibri" panose="020F0502020204030204" pitchFamily="34" charset="0"/>
              <a:cs typeface="Calibri" panose="020F0502020204030204" pitchFamily="34" charset="0"/>
            </a:rPr>
            <a:t>In light of the overall clinical picture</a:t>
          </a:r>
        </a:p>
      </dsp:txBody>
      <dsp:txXfrm>
        <a:off x="2478029" y="180443"/>
        <a:ext cx="2307849" cy="2112561"/>
      </dsp:txXfrm>
    </dsp:sp>
    <dsp:sp modelId="{D49518DF-5E0C-42D6-B7BC-14458FD4B6E8}">
      <dsp:nvSpPr>
        <dsp:cNvPr id="0" name=""/>
        <dsp:cNvSpPr/>
      </dsp:nvSpPr>
      <dsp:spPr>
        <a:xfrm>
          <a:off x="4976467" y="1081893"/>
          <a:ext cx="264711" cy="309661"/>
        </a:xfrm>
        <a:prstGeom prst="rightArrow">
          <a:avLst>
            <a:gd name="adj1" fmla="val 60000"/>
            <a:gd name="adj2" fmla="val 50000"/>
          </a:avLst>
        </a:prstGeom>
        <a:solidFill>
          <a:schemeClr val="bg1">
            <a:lumMod val="6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4976467" y="1143825"/>
        <a:ext cx="185298" cy="185797"/>
      </dsp:txXfrm>
    </dsp:sp>
    <dsp:sp modelId="{842A66EC-B540-4046-829C-E4927A8E410A}">
      <dsp:nvSpPr>
        <dsp:cNvPr id="0" name=""/>
        <dsp:cNvSpPr/>
      </dsp:nvSpPr>
      <dsp:spPr>
        <a:xfrm>
          <a:off x="5351058" y="114718"/>
          <a:ext cx="2980346" cy="2244011"/>
        </a:xfrm>
        <a:prstGeom prst="roundRect">
          <a:avLst>
            <a:gd name="adj" fmla="val 10000"/>
          </a:avLst>
        </a:prstGeom>
        <a:solidFill>
          <a:srgbClr val="869DE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a:solidFill>
                <a:schemeClr val="bg1"/>
              </a:solidFill>
              <a:latin typeface="Calibri" panose="020F0502020204030204" pitchFamily="34" charset="0"/>
              <a:cs typeface="Calibri" panose="020F0502020204030204" pitchFamily="34" charset="0"/>
            </a:rPr>
            <a:t>Respond</a:t>
          </a:r>
        </a:p>
        <a:p>
          <a:pPr marL="0" lvl="0" indent="0" algn="ctr" defTabSz="1244600">
            <a:lnSpc>
              <a:spcPct val="90000"/>
            </a:lnSpc>
            <a:spcBef>
              <a:spcPct val="0"/>
            </a:spcBef>
            <a:spcAft>
              <a:spcPct val="35000"/>
            </a:spcAft>
            <a:buNone/>
          </a:pPr>
          <a:r>
            <a:rPr lang="en-US" sz="2000" kern="1200">
              <a:solidFill>
                <a:schemeClr val="bg1"/>
              </a:solidFill>
              <a:latin typeface="Calibri" panose="020F0502020204030204" pitchFamily="34" charset="0"/>
              <a:cs typeface="Calibri" panose="020F0502020204030204" pitchFamily="34" charset="0"/>
            </a:rPr>
            <a:t>Clear communication and team approach</a:t>
          </a:r>
        </a:p>
      </dsp:txBody>
      <dsp:txXfrm>
        <a:off x="5416783" y="180443"/>
        <a:ext cx="2848896" cy="21125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EC7272-93DD-4228-8CBB-BBAB07B004F0}">
      <dsp:nvSpPr>
        <dsp:cNvPr id="0" name=""/>
        <dsp:cNvSpPr/>
      </dsp:nvSpPr>
      <dsp:spPr>
        <a:xfrm>
          <a:off x="10064095" y="1442330"/>
          <a:ext cx="3820696" cy="382140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B3136C-B006-45D6-B3DC-94A6395F45E7}">
      <dsp:nvSpPr>
        <dsp:cNvPr id="0" name=""/>
        <dsp:cNvSpPr/>
      </dsp:nvSpPr>
      <dsp:spPr>
        <a:xfrm>
          <a:off x="10190954" y="1569732"/>
          <a:ext cx="3566978" cy="3566598"/>
        </a:xfrm>
        <a:prstGeom prst="ellipse">
          <a:avLst/>
        </a:prstGeom>
        <a:solidFill>
          <a:schemeClr val="accent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t>Actions:</a:t>
          </a:r>
        </a:p>
        <a:p>
          <a:pPr marL="0" lvl="0" indent="0" algn="ctr" defTabSz="1244600">
            <a:lnSpc>
              <a:spcPct val="90000"/>
            </a:lnSpc>
            <a:spcBef>
              <a:spcPct val="0"/>
            </a:spcBef>
            <a:spcAft>
              <a:spcPct val="35000"/>
            </a:spcAft>
            <a:buNone/>
          </a:pPr>
          <a:r>
            <a:rPr lang="en-US" sz="2400" b="0" kern="1200" dirty="0"/>
            <a:t>Continue </a:t>
          </a:r>
          <a:r>
            <a:rPr lang="en-US" sz="2400" b="0" kern="1200" dirty="0">
              <a:latin typeface="Calibri Light" panose="020F0302020204030204"/>
            </a:rPr>
            <a:t>vigilant</a:t>
          </a:r>
          <a:r>
            <a:rPr lang="en-US" sz="2400" b="0" kern="1200" dirty="0"/>
            <a:t> assessment and supportive care</a:t>
          </a:r>
        </a:p>
      </dsp:txBody>
      <dsp:txXfrm>
        <a:off x="10700878" y="2079342"/>
        <a:ext cx="2547130" cy="2547378"/>
      </dsp:txXfrm>
    </dsp:sp>
    <dsp:sp modelId="{D66F7149-53E9-44D0-81C5-DD5B7163E5A4}">
      <dsp:nvSpPr>
        <dsp:cNvPr id="0" name=""/>
        <dsp:cNvSpPr/>
      </dsp:nvSpPr>
      <dsp:spPr>
        <a:xfrm rot="2700000">
          <a:off x="6119897" y="1446949"/>
          <a:ext cx="3811493" cy="3811493"/>
        </a:xfrm>
        <a:prstGeom prst="teardrop">
          <a:avLst>
            <a:gd name="adj" fmla="val 1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28FFF8-6008-4867-A0F3-CB09EDAC3091}">
      <dsp:nvSpPr>
        <dsp:cNvPr id="0" name=""/>
        <dsp:cNvSpPr/>
      </dsp:nvSpPr>
      <dsp:spPr>
        <a:xfrm>
          <a:off x="6244045" y="1569732"/>
          <a:ext cx="3563197" cy="3566598"/>
        </a:xfrm>
        <a:prstGeom prst="ellipse">
          <a:avLst/>
        </a:prstGeom>
        <a:solidFill>
          <a:schemeClr val="accent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t>FHR clues:</a:t>
          </a:r>
        </a:p>
        <a:p>
          <a:pPr marL="0" lvl="0" indent="0" algn="ctr" defTabSz="1244600">
            <a:lnSpc>
              <a:spcPct val="90000"/>
            </a:lnSpc>
            <a:spcBef>
              <a:spcPct val="0"/>
            </a:spcBef>
            <a:spcAft>
              <a:spcPct val="35000"/>
            </a:spcAft>
            <a:buNone/>
          </a:pPr>
          <a:r>
            <a:rPr lang="en-US" sz="2000" kern="1200" dirty="0"/>
            <a:t>Normal baseline</a:t>
          </a:r>
        </a:p>
        <a:p>
          <a:pPr marL="0" lvl="0" indent="0" algn="ctr" defTabSz="1244600">
            <a:lnSpc>
              <a:spcPct val="90000"/>
            </a:lnSpc>
            <a:spcBef>
              <a:spcPct val="0"/>
            </a:spcBef>
            <a:spcAft>
              <a:spcPct val="35000"/>
            </a:spcAft>
            <a:buNone/>
          </a:pPr>
          <a:r>
            <a:rPr lang="en-US" sz="2000" kern="1200" dirty="0"/>
            <a:t>Mod variability</a:t>
          </a:r>
        </a:p>
        <a:p>
          <a:pPr marL="0" lvl="0" indent="0" algn="ctr" defTabSz="1244600">
            <a:lnSpc>
              <a:spcPct val="90000"/>
            </a:lnSpc>
            <a:spcBef>
              <a:spcPct val="0"/>
            </a:spcBef>
            <a:spcAft>
              <a:spcPct val="35000"/>
            </a:spcAft>
            <a:buNone/>
          </a:pPr>
          <a:r>
            <a:rPr lang="en-US" sz="2000" kern="1200" dirty="0"/>
            <a:t>Accels</a:t>
          </a:r>
        </a:p>
        <a:p>
          <a:pPr marL="0" lvl="0" indent="0" algn="ctr" defTabSz="1244600">
            <a:lnSpc>
              <a:spcPct val="90000"/>
            </a:lnSpc>
            <a:spcBef>
              <a:spcPct val="0"/>
            </a:spcBef>
            <a:spcAft>
              <a:spcPct val="35000"/>
            </a:spcAft>
            <a:buNone/>
          </a:pPr>
          <a:r>
            <a:rPr lang="en-US" sz="2000" kern="1200" dirty="0"/>
            <a:t>No (or early) decelerations</a:t>
          </a:r>
        </a:p>
      </dsp:txBody>
      <dsp:txXfrm>
        <a:off x="6753428" y="2079342"/>
        <a:ext cx="2544431" cy="2547378"/>
      </dsp:txXfrm>
    </dsp:sp>
    <dsp:sp modelId="{1619FF82-EF8F-481F-A446-B96F257A12A1}">
      <dsp:nvSpPr>
        <dsp:cNvPr id="0" name=""/>
        <dsp:cNvSpPr/>
      </dsp:nvSpPr>
      <dsp:spPr>
        <a:xfrm rot="2700000">
          <a:off x="2213196" y="1390363"/>
          <a:ext cx="3811493" cy="3811493"/>
        </a:xfrm>
        <a:prstGeom prst="teardrop">
          <a:avLst>
            <a:gd name="adj" fmla="val 1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D479EC-6D06-4BD0-95D1-FFAEA7C53D2A}">
      <dsp:nvSpPr>
        <dsp:cNvPr id="0" name=""/>
        <dsp:cNvSpPr/>
      </dsp:nvSpPr>
      <dsp:spPr>
        <a:xfrm>
          <a:off x="2310513" y="1511668"/>
          <a:ext cx="3566978" cy="3566598"/>
        </a:xfrm>
        <a:prstGeom prst="ellipse">
          <a:avLst/>
        </a:prstGeom>
        <a:solidFill>
          <a:schemeClr val="accent6">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t>Result</a:t>
          </a:r>
          <a:r>
            <a:rPr lang="en-US" sz="2800" b="1" kern="1200" baseline="0" dirty="0"/>
            <a:t> from:</a:t>
          </a:r>
        </a:p>
        <a:p>
          <a:pPr marL="0" lvl="0" indent="0" algn="ctr" defTabSz="1244600">
            <a:lnSpc>
              <a:spcPct val="90000"/>
            </a:lnSpc>
            <a:spcBef>
              <a:spcPct val="0"/>
            </a:spcBef>
            <a:spcAft>
              <a:spcPct val="35000"/>
            </a:spcAft>
            <a:buNone/>
          </a:pPr>
          <a:r>
            <a:rPr lang="en-US" sz="2000" kern="1200" baseline="0" dirty="0"/>
            <a:t>Catecholamine release</a:t>
          </a:r>
        </a:p>
        <a:p>
          <a:pPr marL="0" lvl="0" indent="0" algn="ctr" defTabSz="1244600">
            <a:lnSpc>
              <a:spcPct val="90000"/>
            </a:lnSpc>
            <a:spcBef>
              <a:spcPct val="0"/>
            </a:spcBef>
            <a:spcAft>
              <a:spcPct val="35000"/>
            </a:spcAft>
            <a:buNone/>
          </a:pPr>
          <a:r>
            <a:rPr lang="en-US" sz="2000" kern="1200" baseline="0" dirty="0"/>
            <a:t>Baroreceptor responses</a:t>
          </a:r>
        </a:p>
        <a:p>
          <a:pPr marL="0" lvl="0" indent="0" algn="ctr" defTabSz="1244600">
            <a:lnSpc>
              <a:spcPct val="90000"/>
            </a:lnSpc>
            <a:spcBef>
              <a:spcPct val="0"/>
            </a:spcBef>
            <a:spcAft>
              <a:spcPct val="35000"/>
            </a:spcAft>
            <a:buNone/>
          </a:pPr>
          <a:r>
            <a:rPr lang="en-US" sz="2000" kern="1200" baseline="0" dirty="0"/>
            <a:t>Direct </a:t>
          </a:r>
          <a:r>
            <a:rPr lang="en-US" sz="2000" kern="1200" baseline="0" dirty="0">
              <a:latin typeface="Calibri Light" panose="020F0302020204030204"/>
            </a:rPr>
            <a:t>vagal</a:t>
          </a:r>
          <a:r>
            <a:rPr lang="en-US" sz="2000" kern="1200" baseline="0" dirty="0"/>
            <a:t> </a:t>
          </a:r>
          <a:r>
            <a:rPr lang="en-US" sz="2000" kern="1200" baseline="0" dirty="0">
              <a:latin typeface="Calibri Light" panose="020F0302020204030204"/>
            </a:rPr>
            <a:t>stimulation</a:t>
          </a:r>
          <a:endParaRPr lang="en-US" sz="2000" kern="1200" dirty="0"/>
        </a:p>
      </dsp:txBody>
      <dsp:txXfrm>
        <a:off x="2820436" y="2021278"/>
        <a:ext cx="2547130" cy="25473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EC7272-93DD-4228-8CBB-BBAB07B004F0}">
      <dsp:nvSpPr>
        <dsp:cNvPr id="0" name=""/>
        <dsp:cNvSpPr/>
      </dsp:nvSpPr>
      <dsp:spPr>
        <a:xfrm>
          <a:off x="10051279" y="1452401"/>
          <a:ext cx="3800553" cy="380125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B3136C-B006-45D6-B3DC-94A6395F45E7}">
      <dsp:nvSpPr>
        <dsp:cNvPr id="0" name=""/>
        <dsp:cNvSpPr/>
      </dsp:nvSpPr>
      <dsp:spPr>
        <a:xfrm>
          <a:off x="10177470" y="1579132"/>
          <a:ext cx="3548173" cy="3547795"/>
        </a:xfrm>
        <a:prstGeom prst="ellipse">
          <a:avLst/>
        </a:prstGeom>
        <a:solidFill>
          <a:srgbClr val="FFFF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t>Actions:</a:t>
          </a:r>
        </a:p>
        <a:p>
          <a:pPr marL="0" lvl="0" indent="0" algn="ctr" defTabSz="1244600">
            <a:lnSpc>
              <a:spcPct val="90000"/>
            </a:lnSpc>
            <a:spcBef>
              <a:spcPct val="0"/>
            </a:spcBef>
            <a:spcAft>
              <a:spcPct val="35000"/>
            </a:spcAft>
            <a:buNone/>
          </a:pPr>
          <a:r>
            <a:rPr lang="en-US" sz="2400" b="0" kern="1200" dirty="0"/>
            <a:t>Interpret within context, enlist help, respond to optimize maternal fetal circulation</a:t>
          </a:r>
        </a:p>
      </dsp:txBody>
      <dsp:txXfrm>
        <a:off x="10684705" y="2086055"/>
        <a:ext cx="2533702" cy="2533948"/>
      </dsp:txXfrm>
    </dsp:sp>
    <dsp:sp modelId="{D66F7149-53E9-44D0-81C5-DD5B7163E5A4}">
      <dsp:nvSpPr>
        <dsp:cNvPr id="0" name=""/>
        <dsp:cNvSpPr/>
      </dsp:nvSpPr>
      <dsp:spPr>
        <a:xfrm rot="2700000">
          <a:off x="6127876" y="1456996"/>
          <a:ext cx="3791399" cy="3791399"/>
        </a:xfrm>
        <a:prstGeom prst="teardrop">
          <a:avLst>
            <a:gd name="adj" fmla="val 1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28FFF8-6008-4867-A0F3-CB09EDAC3091}">
      <dsp:nvSpPr>
        <dsp:cNvPr id="0" name=""/>
        <dsp:cNvSpPr/>
      </dsp:nvSpPr>
      <dsp:spPr>
        <a:xfrm>
          <a:off x="6251369" y="1579132"/>
          <a:ext cx="3544411" cy="3547795"/>
        </a:xfrm>
        <a:prstGeom prst="ellipse">
          <a:avLst/>
        </a:prstGeom>
        <a:solidFill>
          <a:srgbClr val="FFFF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t>FHR clues:</a:t>
          </a:r>
        </a:p>
        <a:p>
          <a:pPr marL="0" lvl="0" indent="0" algn="ctr" defTabSz="1244600">
            <a:lnSpc>
              <a:spcPct val="90000"/>
            </a:lnSpc>
            <a:spcBef>
              <a:spcPct val="0"/>
            </a:spcBef>
            <a:spcAft>
              <a:spcPct val="35000"/>
            </a:spcAft>
            <a:buNone/>
          </a:pPr>
          <a:r>
            <a:rPr lang="en-US" sz="2000" kern="1200" dirty="0"/>
            <a:t>Changing baseline</a:t>
          </a:r>
        </a:p>
        <a:p>
          <a:pPr marL="0" lvl="0" indent="0" algn="ctr" defTabSz="1244600">
            <a:lnSpc>
              <a:spcPct val="90000"/>
            </a:lnSpc>
            <a:spcBef>
              <a:spcPct val="0"/>
            </a:spcBef>
            <a:spcAft>
              <a:spcPct val="35000"/>
            </a:spcAft>
            <a:buNone/>
          </a:pPr>
          <a:r>
            <a:rPr lang="en-US" sz="2000" kern="1200" dirty="0"/>
            <a:t>Changing variability</a:t>
          </a:r>
        </a:p>
        <a:p>
          <a:pPr marL="0" lvl="0" indent="0" algn="ctr" defTabSz="1244600">
            <a:lnSpc>
              <a:spcPct val="90000"/>
            </a:lnSpc>
            <a:spcBef>
              <a:spcPct val="0"/>
            </a:spcBef>
            <a:spcAft>
              <a:spcPct val="35000"/>
            </a:spcAft>
            <a:buNone/>
          </a:pPr>
          <a:r>
            <a:rPr lang="en-US" sz="2000" kern="1200" dirty="0"/>
            <a:t>Variable decelerations</a:t>
          </a:r>
        </a:p>
        <a:p>
          <a:pPr marL="0" lvl="0" indent="0" algn="ctr" defTabSz="1244600">
            <a:lnSpc>
              <a:spcPct val="90000"/>
            </a:lnSpc>
            <a:spcBef>
              <a:spcPct val="0"/>
            </a:spcBef>
            <a:spcAft>
              <a:spcPct val="35000"/>
            </a:spcAft>
            <a:buNone/>
          </a:pPr>
          <a:r>
            <a:rPr lang="en-US" sz="2000" kern="1200" dirty="0">
              <a:latin typeface="Calibri Light" panose="020F0302020204030204"/>
            </a:rPr>
            <a:t>Intermittent</a:t>
          </a:r>
          <a:r>
            <a:rPr lang="en-US" sz="2000" kern="1200" dirty="0"/>
            <a:t> late decelerations</a:t>
          </a:r>
        </a:p>
        <a:p>
          <a:pPr marL="0" lvl="0" indent="0" algn="ctr" defTabSz="1244600">
            <a:lnSpc>
              <a:spcPct val="90000"/>
            </a:lnSpc>
            <a:spcBef>
              <a:spcPct val="0"/>
            </a:spcBef>
            <a:spcAft>
              <a:spcPct val="35000"/>
            </a:spcAft>
            <a:buNone/>
          </a:pPr>
          <a:r>
            <a:rPr lang="en-US" sz="2000" kern="1200" dirty="0"/>
            <a:t>Single prolonged deceleration</a:t>
          </a:r>
        </a:p>
      </dsp:txBody>
      <dsp:txXfrm>
        <a:off x="6758067" y="2086055"/>
        <a:ext cx="2531016" cy="2533948"/>
      </dsp:txXfrm>
    </dsp:sp>
    <dsp:sp modelId="{1619FF82-EF8F-481F-A446-B96F257A12A1}">
      <dsp:nvSpPr>
        <dsp:cNvPr id="0" name=""/>
        <dsp:cNvSpPr/>
      </dsp:nvSpPr>
      <dsp:spPr>
        <a:xfrm rot="2700000">
          <a:off x="2241771" y="1400709"/>
          <a:ext cx="3791399" cy="3791399"/>
        </a:xfrm>
        <a:prstGeom prst="teardrop">
          <a:avLst>
            <a:gd name="adj" fmla="val 1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D479EC-6D06-4BD0-95D1-FFAEA7C53D2A}">
      <dsp:nvSpPr>
        <dsp:cNvPr id="0" name=""/>
        <dsp:cNvSpPr/>
      </dsp:nvSpPr>
      <dsp:spPr>
        <a:xfrm>
          <a:off x="2338575" y="1521374"/>
          <a:ext cx="3548173" cy="3547795"/>
        </a:xfrm>
        <a:prstGeom prst="ellipse">
          <a:avLst/>
        </a:prstGeom>
        <a:solidFill>
          <a:srgbClr val="FFFF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t>Result</a:t>
          </a:r>
          <a:r>
            <a:rPr lang="en-US" sz="2800" b="1" kern="1200" baseline="0" dirty="0"/>
            <a:t> from:</a:t>
          </a:r>
        </a:p>
        <a:p>
          <a:pPr marL="0" lvl="0" indent="0" algn="ctr" defTabSz="1244600">
            <a:lnSpc>
              <a:spcPct val="90000"/>
            </a:lnSpc>
            <a:spcBef>
              <a:spcPct val="0"/>
            </a:spcBef>
            <a:spcAft>
              <a:spcPct val="35000"/>
            </a:spcAft>
            <a:buNone/>
          </a:pPr>
          <a:r>
            <a:rPr lang="en-US" sz="2000" kern="1200" baseline="0" dirty="0"/>
            <a:t>Baroreceptor &amp; chemoreceptor stimulation</a:t>
          </a:r>
        </a:p>
        <a:p>
          <a:pPr marL="0" lvl="0" indent="0" algn="ctr" defTabSz="1244600">
            <a:lnSpc>
              <a:spcPct val="90000"/>
            </a:lnSpc>
            <a:spcBef>
              <a:spcPct val="0"/>
            </a:spcBef>
            <a:spcAft>
              <a:spcPct val="35000"/>
            </a:spcAft>
            <a:buNone/>
          </a:pPr>
          <a:r>
            <a:rPr lang="en-US" sz="2000" kern="1200" baseline="0" dirty="0"/>
            <a:t>Redistribution of blood flow</a:t>
          </a:r>
        </a:p>
        <a:p>
          <a:pPr marL="0" lvl="0" indent="0" algn="ctr" defTabSz="1244600">
            <a:lnSpc>
              <a:spcPct val="90000"/>
            </a:lnSpc>
            <a:spcBef>
              <a:spcPct val="0"/>
            </a:spcBef>
            <a:spcAft>
              <a:spcPct val="35000"/>
            </a:spcAft>
            <a:buNone/>
          </a:pPr>
          <a:r>
            <a:rPr lang="en-CA" sz="2000" kern="1200" baseline="0" dirty="0">
              <a:ea typeface="ＭＳ Ｐゴシック" pitchFamily="34" charset="-128"/>
              <a:sym typeface="Wingdings" pitchFamily="2" charset="2"/>
            </a:rPr>
            <a:t>↓ breathing movements &amp; tone</a:t>
          </a:r>
          <a:endParaRPr lang="en-US" sz="2000" kern="1200" dirty="0"/>
        </a:p>
      </dsp:txBody>
      <dsp:txXfrm>
        <a:off x="2845810" y="2028297"/>
        <a:ext cx="2533702" cy="25339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EC7272-93DD-4228-8CBB-BBAB07B004F0}">
      <dsp:nvSpPr>
        <dsp:cNvPr id="0" name=""/>
        <dsp:cNvSpPr/>
      </dsp:nvSpPr>
      <dsp:spPr>
        <a:xfrm>
          <a:off x="10051279" y="1452401"/>
          <a:ext cx="3800553" cy="380125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B3136C-B006-45D6-B3DC-94A6395F45E7}">
      <dsp:nvSpPr>
        <dsp:cNvPr id="0" name=""/>
        <dsp:cNvSpPr/>
      </dsp:nvSpPr>
      <dsp:spPr>
        <a:xfrm>
          <a:off x="10177470" y="1579132"/>
          <a:ext cx="3548173" cy="3547795"/>
        </a:xfrm>
        <a:prstGeom prst="ellipse">
          <a:avLst/>
        </a:prstGeom>
        <a:solidFill>
          <a:srgbClr val="FF4747"/>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t>Actions:</a:t>
          </a:r>
        </a:p>
        <a:p>
          <a:pPr marL="0" lvl="0" indent="0" algn="ctr" defTabSz="1244600">
            <a:lnSpc>
              <a:spcPct val="90000"/>
            </a:lnSpc>
            <a:spcBef>
              <a:spcPct val="0"/>
            </a:spcBef>
            <a:spcAft>
              <a:spcPct val="35000"/>
            </a:spcAft>
            <a:buNone/>
          </a:pPr>
          <a:r>
            <a:rPr lang="en-US" sz="2400" b="0" kern="1200" dirty="0"/>
            <a:t>Interpret within context, enlist help, respond to optimize maternal fetal circulation, expedite delivery</a:t>
          </a:r>
        </a:p>
      </dsp:txBody>
      <dsp:txXfrm>
        <a:off x="10684705" y="2086055"/>
        <a:ext cx="2533702" cy="2533948"/>
      </dsp:txXfrm>
    </dsp:sp>
    <dsp:sp modelId="{D66F7149-53E9-44D0-81C5-DD5B7163E5A4}">
      <dsp:nvSpPr>
        <dsp:cNvPr id="0" name=""/>
        <dsp:cNvSpPr/>
      </dsp:nvSpPr>
      <dsp:spPr>
        <a:xfrm rot="2700000">
          <a:off x="6127876" y="1456996"/>
          <a:ext cx="3791399" cy="3791399"/>
        </a:xfrm>
        <a:prstGeom prst="teardrop">
          <a:avLst>
            <a:gd name="adj" fmla="val 1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28FFF8-6008-4867-A0F3-CB09EDAC3091}">
      <dsp:nvSpPr>
        <dsp:cNvPr id="0" name=""/>
        <dsp:cNvSpPr/>
      </dsp:nvSpPr>
      <dsp:spPr>
        <a:xfrm>
          <a:off x="6251369" y="1579132"/>
          <a:ext cx="3544411" cy="3547795"/>
        </a:xfrm>
        <a:prstGeom prst="ellipse">
          <a:avLst/>
        </a:prstGeom>
        <a:solidFill>
          <a:srgbClr val="FF4747"/>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t>FHR clues:</a:t>
          </a:r>
        </a:p>
        <a:p>
          <a:pPr marL="0" lvl="0" indent="0" algn="ctr" defTabSz="1244600">
            <a:lnSpc>
              <a:spcPct val="90000"/>
            </a:lnSpc>
            <a:spcBef>
              <a:spcPct val="0"/>
            </a:spcBef>
            <a:spcAft>
              <a:spcPct val="35000"/>
            </a:spcAft>
            <a:buNone/>
          </a:pPr>
          <a:r>
            <a:rPr lang="en-US" sz="2000" kern="1200" dirty="0"/>
            <a:t>Abnormal baseline</a:t>
          </a:r>
        </a:p>
        <a:p>
          <a:pPr marL="0" lvl="0" indent="0" algn="ctr" defTabSz="1244600">
            <a:lnSpc>
              <a:spcPct val="90000"/>
            </a:lnSpc>
            <a:spcBef>
              <a:spcPct val="0"/>
            </a:spcBef>
            <a:spcAft>
              <a:spcPct val="35000"/>
            </a:spcAft>
            <a:buNone/>
          </a:pPr>
          <a:r>
            <a:rPr lang="en-US" sz="2000" kern="1200" dirty="0"/>
            <a:t>Absent variability</a:t>
          </a:r>
        </a:p>
        <a:p>
          <a:pPr marL="0" lvl="0" indent="0" algn="ctr" defTabSz="1244600">
            <a:lnSpc>
              <a:spcPct val="90000"/>
            </a:lnSpc>
            <a:spcBef>
              <a:spcPct val="0"/>
            </a:spcBef>
            <a:spcAft>
              <a:spcPct val="35000"/>
            </a:spcAft>
            <a:buNone/>
          </a:pPr>
          <a:r>
            <a:rPr lang="en-US" sz="2000" kern="1200" dirty="0"/>
            <a:t>Complicated variable decelerations</a:t>
          </a:r>
        </a:p>
        <a:p>
          <a:pPr marL="0" lvl="0" indent="0" algn="ctr" defTabSz="1244600">
            <a:lnSpc>
              <a:spcPct val="90000"/>
            </a:lnSpc>
            <a:spcBef>
              <a:spcPct val="0"/>
            </a:spcBef>
            <a:spcAft>
              <a:spcPct val="35000"/>
            </a:spcAft>
            <a:buNone/>
          </a:pPr>
          <a:r>
            <a:rPr lang="en-US" sz="2000" kern="1200" dirty="0"/>
            <a:t>Late decelerations</a:t>
          </a:r>
        </a:p>
      </dsp:txBody>
      <dsp:txXfrm>
        <a:off x="6758067" y="2086055"/>
        <a:ext cx="2531016" cy="2533948"/>
      </dsp:txXfrm>
    </dsp:sp>
    <dsp:sp modelId="{1619FF82-EF8F-481F-A446-B96F257A12A1}">
      <dsp:nvSpPr>
        <dsp:cNvPr id="0" name=""/>
        <dsp:cNvSpPr/>
      </dsp:nvSpPr>
      <dsp:spPr>
        <a:xfrm rot="2700000">
          <a:off x="2241771" y="1400709"/>
          <a:ext cx="3791399" cy="3791399"/>
        </a:xfrm>
        <a:prstGeom prst="teardrop">
          <a:avLst>
            <a:gd name="adj" fmla="val 1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D479EC-6D06-4BD0-95D1-FFAEA7C53D2A}">
      <dsp:nvSpPr>
        <dsp:cNvPr id="0" name=""/>
        <dsp:cNvSpPr/>
      </dsp:nvSpPr>
      <dsp:spPr>
        <a:xfrm>
          <a:off x="2338575" y="1521374"/>
          <a:ext cx="3548173" cy="3547795"/>
        </a:xfrm>
        <a:prstGeom prst="ellipse">
          <a:avLst/>
        </a:prstGeom>
        <a:solidFill>
          <a:srgbClr val="FF4747"/>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t>Result</a:t>
          </a:r>
          <a:r>
            <a:rPr lang="en-US" sz="2800" b="1" kern="1200" baseline="0" dirty="0"/>
            <a:t> from:</a:t>
          </a:r>
        </a:p>
        <a:p>
          <a:pPr marL="0" lvl="0" indent="0" algn="ctr" defTabSz="1244600">
            <a:lnSpc>
              <a:spcPct val="90000"/>
            </a:lnSpc>
            <a:spcBef>
              <a:spcPct val="0"/>
            </a:spcBef>
            <a:spcAft>
              <a:spcPct val="35000"/>
            </a:spcAft>
            <a:buNone/>
          </a:pPr>
          <a:r>
            <a:rPr lang="en-US" sz="2800" b="0" kern="1200" baseline="0" dirty="0"/>
            <a:t>Anaerobic metabolism</a:t>
          </a:r>
        </a:p>
      </dsp:txBody>
      <dsp:txXfrm>
        <a:off x="2845810" y="2028297"/>
        <a:ext cx="2533702" cy="253394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367034-DE50-4DEE-8BC3-E41F275A7DC9}" type="datetimeFigureOut">
              <a:rPr lang="en-US" smtClean="0"/>
              <a:t>6/8/2023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FBEF75-1FBD-4578-95A2-FEF9B1A6C768}" type="slidenum">
              <a:rPr lang="en-US" smtClean="0"/>
              <a:t>‹#›</a:t>
            </a:fld>
            <a:endParaRPr lang="en-US"/>
          </a:p>
        </p:txBody>
      </p:sp>
    </p:spTree>
    <p:extLst>
      <p:ext uri="{BB962C8B-B14F-4D97-AF65-F5344CB8AC3E}">
        <p14:creationId xmlns:p14="http://schemas.microsoft.com/office/powerpoint/2010/main" val="2239012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2488" y="196850"/>
            <a:ext cx="4700587" cy="2644775"/>
          </a:xfrm>
        </p:spPr>
      </p:sp>
      <p:sp>
        <p:nvSpPr>
          <p:cNvPr id="3" name="Notes Placeholder 2"/>
          <p:cNvSpPr>
            <a:spLocks noGrp="1"/>
          </p:cNvSpPr>
          <p:nvPr>
            <p:ph type="body" idx="1"/>
          </p:nvPr>
        </p:nvSpPr>
        <p:spPr>
          <a:xfrm>
            <a:off x="664571" y="4442033"/>
            <a:ext cx="5316565" cy="3634392"/>
          </a:xfrm>
          <a:prstGeom prst="rect">
            <a:avLst/>
          </a:prstGeom>
        </p:spPr>
        <p:txBody>
          <a:bodyPr/>
          <a:lstStyle/>
          <a:p>
            <a:pPr marL="0" indent="0"/>
            <a:r>
              <a:rPr lang="en-US" sz="1100" b="1" u="sng" kern="1200" dirty="0">
                <a:solidFill>
                  <a:schemeClr val="tx1"/>
                </a:solidFill>
                <a:latin typeface="+mn-lt"/>
                <a:ea typeface="+mn-ea"/>
                <a:cs typeface="+mn-cs"/>
              </a:rPr>
              <a:t>TEACHING POINTS</a:t>
            </a:r>
            <a:r>
              <a:rPr lang="en-US" sz="1100" b="1" kern="1200" dirty="0">
                <a:solidFill>
                  <a:schemeClr val="tx1"/>
                </a:solidFill>
                <a:latin typeface="+mn-lt"/>
                <a:ea typeface="+mn-ea"/>
                <a:cs typeface="+mn-cs"/>
              </a:rPr>
              <a:t>:</a:t>
            </a:r>
          </a:p>
          <a:p>
            <a:pPr marL="0" indent="0">
              <a:buFont typeface="Wingdings" panose="05000000000000000000" pitchFamily="2" charset="2"/>
              <a:buNone/>
            </a:pPr>
            <a:endParaRPr lang="en-US" sz="1100" dirty="0"/>
          </a:p>
          <a:p>
            <a:pPr marL="168467" indent="-168467">
              <a:buFont typeface="Wingdings" panose="05000000000000000000" pitchFamily="2" charset="2"/>
              <a:buChar char="ü"/>
            </a:pPr>
            <a:endParaRPr lang="en-US" sz="1100" dirty="0"/>
          </a:p>
          <a:p>
            <a:pPr marL="168467" indent="-168467">
              <a:buFont typeface="Wingdings" panose="05000000000000000000" pitchFamily="2" charset="2"/>
              <a:buChar char="ü"/>
            </a:pPr>
            <a:endParaRPr lang="en-US" sz="1100" dirty="0"/>
          </a:p>
          <a:p>
            <a:pPr marL="168467" indent="-168467">
              <a:buFont typeface="Wingdings" panose="05000000000000000000" pitchFamily="2" charset="2"/>
              <a:buChar char="ü"/>
            </a:pPr>
            <a:endParaRPr lang="en-US" sz="1100" dirty="0"/>
          </a:p>
          <a:p>
            <a:endParaRPr lang="en-CA" sz="1100" dirty="0"/>
          </a:p>
          <a:p>
            <a:endParaRPr lang="en-CA" sz="1100" dirty="0">
              <a:cs typeface="Calibri" panose="020F0502020204030204"/>
            </a:endParaRPr>
          </a:p>
        </p:txBody>
      </p:sp>
      <p:sp>
        <p:nvSpPr>
          <p:cNvPr id="4" name="Slide Number Placeholder 3"/>
          <p:cNvSpPr>
            <a:spLocks noGrp="1"/>
          </p:cNvSpPr>
          <p:nvPr>
            <p:ph type="sldNum" sz="quarter" idx="10"/>
          </p:nvPr>
        </p:nvSpPr>
        <p:spPr>
          <a:xfrm>
            <a:off x="3764363" y="8767089"/>
            <a:ext cx="2879806" cy="463112"/>
          </a:xfrm>
          <a:prstGeom prst="rect">
            <a:avLst/>
          </a:prstGeom>
        </p:spPr>
        <p:txBody>
          <a:bodyPr/>
          <a:lstStyle/>
          <a:p>
            <a:fld id="{A22618E6-13FA-4320-B170-119A26B20015}" type="slidenum">
              <a:rPr lang="en-CA" smtClean="0"/>
              <a:t>2</a:t>
            </a:fld>
            <a:endParaRPr lang="en-CA" dirty="0"/>
          </a:p>
        </p:txBody>
      </p:sp>
    </p:spTree>
    <p:extLst>
      <p:ext uri="{BB962C8B-B14F-4D97-AF65-F5344CB8AC3E}">
        <p14:creationId xmlns:p14="http://schemas.microsoft.com/office/powerpoint/2010/main" val="10391110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8:notes"/>
          <p:cNvSpPr txBox="1">
            <a:spLocks noGrp="1"/>
          </p:cNvSpPr>
          <p:nvPr>
            <p:ph type="body" idx="1"/>
          </p:nvPr>
        </p:nvSpPr>
        <p:spPr>
          <a:xfrm>
            <a:off x="943610" y="4447461"/>
            <a:ext cx="5189855" cy="4213384"/>
          </a:xfrm>
          <a:prstGeom prst="rect">
            <a:avLst/>
          </a:prstGeom>
          <a:noFill/>
          <a:ln>
            <a:noFill/>
          </a:ln>
        </p:spPr>
        <p:txBody>
          <a:bodyPr spcFirstLastPara="1" wrap="square" lIns="93921" tIns="93921" rIns="93921" bIns="93921" anchor="t" anchorCtr="0">
            <a:noAutofit/>
          </a:bodyPr>
          <a:lstStyle/>
          <a:p>
            <a:pPr marL="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CA" altLang="en-US" sz="1200" b="1" i="1" dirty="0"/>
              <a:t>KEEP THE</a:t>
            </a:r>
            <a:r>
              <a:rPr lang="en-CA" altLang="en-US" sz="1200" b="1" i="1" baseline="0" dirty="0"/>
              <a:t> REQUIRED NUMBER FO SLIDES FOR THE LENGTH OF THE CASE STUDY</a:t>
            </a:r>
            <a:r>
              <a:rPr lang="en-CA" altLang="en-US" sz="1200" b="1" i="1" dirty="0"/>
              <a:t> _ DO NOT ERASE </a:t>
            </a:r>
          </a:p>
          <a:p>
            <a:pPr marL="0"/>
            <a:endParaRPr lang="en-CA" sz="1200" b="1" dirty="0">
              <a:ea typeface="Tahoma"/>
              <a:cs typeface="Tahoma"/>
            </a:endParaRPr>
          </a:p>
          <a:p>
            <a:pPr marL="0"/>
            <a:r>
              <a:rPr lang="en-CA" sz="1200" b="1" dirty="0">
                <a:ea typeface="Tahoma"/>
                <a:cs typeface="Tahoma"/>
              </a:rPr>
              <a:t>Attempt to add at least a 10-minute segment of EFM tracing, printing at 3cm/min</a:t>
            </a:r>
          </a:p>
          <a:p>
            <a:pPr marL="0"/>
            <a:r>
              <a:rPr lang="en-CA" sz="1200" b="1" dirty="0">
                <a:ea typeface="Tahoma"/>
                <a:cs typeface="Tahoma"/>
              </a:rPr>
              <a:t>Interpretation of the case study should be completed by multidisciplinary team prior to presentation to learners. </a:t>
            </a:r>
          </a:p>
          <a:p>
            <a:pPr marL="0"/>
            <a:endParaRPr lang="en-CA" sz="1200" b="1" dirty="0">
              <a:ea typeface="Tahoma"/>
              <a:cs typeface="Tahoma"/>
            </a:endParaRPr>
          </a:p>
          <a:p>
            <a:pPr marL="0"/>
            <a:r>
              <a:rPr lang="en-CA" sz="1200" b="1" dirty="0">
                <a:ea typeface="Tahoma"/>
                <a:cs typeface="Tahoma"/>
              </a:rPr>
              <a:t>Quality of tracing: </a:t>
            </a:r>
            <a:endParaRPr lang="en-CA" sz="1200" dirty="0">
              <a:ea typeface="Tahoma"/>
              <a:cs typeface="Tahoma"/>
            </a:endParaRPr>
          </a:p>
          <a:p>
            <a:pPr marL="0"/>
            <a:r>
              <a:rPr lang="en-CA" sz="1200" b="1" dirty="0">
                <a:ea typeface="Tahoma"/>
                <a:cs typeface="Tahoma"/>
              </a:rPr>
              <a:t>Uterine Activity:</a:t>
            </a:r>
          </a:p>
          <a:p>
            <a:pPr marL="0"/>
            <a:endParaRPr lang="en-CA" sz="1200" b="1" dirty="0">
              <a:ea typeface="Tahoma"/>
              <a:cs typeface="Tahoma"/>
            </a:endParaRPr>
          </a:p>
          <a:p>
            <a:pPr marL="0">
              <a:defRPr/>
            </a:pPr>
            <a:r>
              <a:rPr lang="en-CA" sz="1200" b="1" dirty="0">
                <a:ea typeface="Tahoma"/>
                <a:cs typeface="Tahoma"/>
              </a:rPr>
              <a:t>Baseline: </a:t>
            </a:r>
          </a:p>
          <a:p>
            <a:pPr marL="0">
              <a:defRPr/>
            </a:pPr>
            <a:r>
              <a:rPr lang="en-CA" sz="1200" b="1" dirty="0">
                <a:ea typeface="Tahoma"/>
                <a:cs typeface="Tahoma"/>
              </a:rPr>
              <a:t>Variability: </a:t>
            </a:r>
            <a:endParaRPr lang="en-CA" sz="1200" b="1" dirty="0">
              <a:ea typeface="ＭＳ Ｐゴシック"/>
              <a:cs typeface="Tahoma"/>
            </a:endParaRPr>
          </a:p>
          <a:p>
            <a:pPr marL="0"/>
            <a:r>
              <a:rPr lang="en-CA" sz="1200" b="1" dirty="0">
                <a:ea typeface="Tahoma"/>
                <a:cs typeface="Tahoma"/>
              </a:rPr>
              <a:t>Accelerations: </a:t>
            </a:r>
            <a:endParaRPr lang="en-CA" sz="1200" b="1" dirty="0"/>
          </a:p>
          <a:p>
            <a:pPr marL="0"/>
            <a:r>
              <a:rPr lang="en-CA" sz="1200" b="1" dirty="0">
                <a:ea typeface="Tahoma"/>
                <a:cs typeface="Tahoma"/>
              </a:rPr>
              <a:t>Decelerations: </a:t>
            </a:r>
          </a:p>
          <a:p>
            <a:pPr marL="0"/>
            <a:endParaRPr lang="en-CA" sz="1200" b="1" u="sng" dirty="0">
              <a:ea typeface="Tahoma"/>
              <a:cs typeface="Tahoma"/>
              <a:sym typeface="Wingdings" panose="05000000000000000000" pitchFamily="2" charset="2"/>
            </a:endParaRPr>
          </a:p>
          <a:p>
            <a:pPr marL="0"/>
            <a:r>
              <a:rPr lang="en-CA" sz="1200" u="sng" dirty="0">
                <a:ea typeface="Tahoma"/>
                <a:cs typeface="Tahoma"/>
                <a:sym typeface="Wingdings" panose="05000000000000000000" pitchFamily="2" charset="2"/>
              </a:rPr>
              <a:t>Instructor Note</a:t>
            </a:r>
            <a:r>
              <a:rPr lang="en-CA" sz="1200" dirty="0">
                <a:ea typeface="Tahoma"/>
                <a:cs typeface="Tahoma"/>
                <a:sym typeface="Wingdings" panose="05000000000000000000" pitchFamily="2" charset="2"/>
              </a:rPr>
              <a:t>: Guide learners through discussion here, but assume this is a change in baseline. </a:t>
            </a:r>
            <a:endParaRPr lang="en-CA" sz="1200" b="1" dirty="0">
              <a:ea typeface="Tahoma"/>
              <a:cs typeface="Tahoma"/>
            </a:endParaRPr>
          </a:p>
          <a:p>
            <a:pPr marL="0"/>
            <a:r>
              <a:rPr lang="en-CA" sz="1200" b="1" dirty="0">
                <a:ea typeface="Tahoma"/>
                <a:cs typeface="Tahoma"/>
              </a:rPr>
              <a:t>Classification:</a:t>
            </a:r>
          </a:p>
          <a:p>
            <a:pPr marL="0"/>
            <a:endParaRPr lang="en-CA" sz="1200" b="1" dirty="0"/>
          </a:p>
          <a:p>
            <a:pPr marL="0"/>
            <a:r>
              <a:rPr lang="en-CA" sz="1200" b="1" dirty="0"/>
              <a:t>Interpretation</a:t>
            </a:r>
            <a:r>
              <a:rPr lang="en-CA" sz="1200" dirty="0"/>
              <a:t> within the whole clinical picture</a:t>
            </a:r>
            <a:r>
              <a:rPr lang="en-CA" sz="1200" b="1" dirty="0"/>
              <a:t>:</a:t>
            </a:r>
            <a:r>
              <a:rPr lang="en-CA" sz="1200" dirty="0"/>
              <a:t> </a:t>
            </a:r>
          </a:p>
          <a:p>
            <a:pPr marL="0" indent="-176131">
              <a:buFont typeface="Arial" panose="020B0604020202020204" pitchFamily="34" charset="0"/>
              <a:buChar char="•"/>
            </a:pPr>
            <a:r>
              <a:rPr lang="en-CA" sz="1200" dirty="0">
                <a:ea typeface="Tahoma"/>
                <a:cs typeface="Tahoma"/>
              </a:rPr>
              <a:t>Risk factors:</a:t>
            </a:r>
          </a:p>
          <a:p>
            <a:pPr marL="0" indent="-176131">
              <a:buFont typeface="Arial" panose="020B0604020202020204" pitchFamily="34" charset="0"/>
              <a:buChar char="•"/>
            </a:pPr>
            <a:r>
              <a:rPr lang="en-CA" sz="1200" dirty="0">
                <a:ea typeface="Tahoma"/>
                <a:cs typeface="Tahoma"/>
              </a:rPr>
              <a:t>Fetal/maternal adaptations:</a:t>
            </a:r>
          </a:p>
          <a:p>
            <a:pPr marL="0" indent="-176131">
              <a:buFont typeface="Arial" panose="020B0604020202020204" pitchFamily="34" charset="0"/>
              <a:buChar char="•"/>
            </a:pPr>
            <a:r>
              <a:rPr lang="en-CA" sz="1200" dirty="0">
                <a:ea typeface="Tahoma"/>
                <a:cs typeface="Tahoma"/>
              </a:rPr>
              <a:t>Current labour assessments: </a:t>
            </a:r>
          </a:p>
          <a:p>
            <a:pPr marL="0" indent="-176131">
              <a:buFont typeface="Arial" panose="020B0604020202020204" pitchFamily="34" charset="0"/>
              <a:buChar char="•"/>
            </a:pPr>
            <a:r>
              <a:rPr lang="en-CA" sz="1200" dirty="0">
                <a:ea typeface="Tahoma"/>
                <a:cs typeface="Tahoma"/>
              </a:rPr>
              <a:t>Fetal HR controls: </a:t>
            </a:r>
          </a:p>
          <a:p>
            <a:pPr marL="0" indent="-176131">
              <a:buFont typeface="Arial" panose="020B0604020202020204" pitchFamily="34" charset="0"/>
              <a:buChar char="•"/>
            </a:pPr>
            <a:r>
              <a:rPr lang="en-CA" sz="1200" dirty="0">
                <a:ea typeface="Tahoma"/>
                <a:cs typeface="Tahoma"/>
              </a:rPr>
              <a:t>Interpretation:</a:t>
            </a:r>
          </a:p>
          <a:p>
            <a:pPr marL="0" indent="-176131">
              <a:buFont typeface="Arial" panose="020B0604020202020204" pitchFamily="34" charset="0"/>
              <a:buChar char="•"/>
            </a:pPr>
            <a:endParaRPr lang="en-CA" sz="1200" b="1" dirty="0"/>
          </a:p>
          <a:p>
            <a:pPr marL="0"/>
            <a:r>
              <a:rPr lang="en-CA" sz="1200" b="1" dirty="0"/>
              <a:t>Response: Add necessary or expected response </a:t>
            </a:r>
          </a:p>
          <a:p>
            <a:pPr marL="0"/>
            <a:r>
              <a:rPr lang="en-CA" sz="1200" b="1" dirty="0"/>
              <a:t>For example: </a:t>
            </a:r>
          </a:p>
          <a:p>
            <a:pPr marL="0" indent="-176131">
              <a:buFont typeface="Arial" panose="020B0604020202020204" pitchFamily="34" charset="0"/>
              <a:buChar char="•"/>
            </a:pPr>
            <a:r>
              <a:rPr lang="en-CA" sz="1200" dirty="0">
                <a:ea typeface="Tahoma"/>
                <a:cs typeface="Tahoma"/>
              </a:rPr>
              <a:t>Intrauterine resuscitation: change position, decrease or stop oxytocin (discuss how to make decision), slow deep breathing</a:t>
            </a:r>
          </a:p>
          <a:p>
            <a:pPr marL="0" indent="-176131">
              <a:buFont typeface="Arial" panose="020B0604020202020204" pitchFamily="34" charset="0"/>
              <a:buChar char="•"/>
            </a:pPr>
            <a:r>
              <a:rPr lang="en-CA" sz="1200" dirty="0">
                <a:ea typeface="Tahoma"/>
                <a:cs typeface="Tahoma"/>
              </a:rPr>
              <a:t>Continue to monitor VS closely, including oxygen saturation</a:t>
            </a:r>
            <a:endParaRPr lang="en-CA" sz="1200" dirty="0"/>
          </a:p>
          <a:p>
            <a:pPr marL="0" indent="-176131">
              <a:buFont typeface="Arial" panose="020B0604020202020204" pitchFamily="34" charset="0"/>
              <a:buChar char="•"/>
            </a:pPr>
            <a:r>
              <a:rPr lang="en-CA" sz="1200" dirty="0">
                <a:ea typeface="Tahoma"/>
                <a:cs typeface="Tahoma"/>
              </a:rPr>
              <a:t>Notify primary care provider</a:t>
            </a:r>
          </a:p>
          <a:p>
            <a:pPr marL="0" indent="-176131">
              <a:buFont typeface="Arial" panose="020B0604020202020204" pitchFamily="34" charset="0"/>
              <a:buChar char="•"/>
            </a:pPr>
            <a:r>
              <a:rPr lang="en-CA" sz="1200" dirty="0"/>
              <a:t>Confirm ongoing plan of care</a:t>
            </a:r>
          </a:p>
          <a:p>
            <a:pPr marL="0" indent="-176131">
              <a:buFont typeface="Arial" panose="020B0604020202020204" pitchFamily="34" charset="0"/>
              <a:buChar char="•"/>
            </a:pPr>
            <a:r>
              <a:rPr lang="en-CA" sz="1200" dirty="0">
                <a:ea typeface="Tahoma"/>
                <a:cs typeface="Tahoma"/>
              </a:rPr>
              <a:t>Document and continue to monitor.</a:t>
            </a:r>
          </a:p>
          <a:p>
            <a:pPr marL="0" indent="-176131">
              <a:buFont typeface="Arial" panose="020B0604020202020204" pitchFamily="34" charset="0"/>
              <a:buChar char="•"/>
            </a:pPr>
            <a:endParaRPr lang="en-CA" sz="1200" dirty="0">
              <a:ea typeface="Tahoma"/>
              <a:cs typeface="Tahoma"/>
            </a:endParaRPr>
          </a:p>
          <a:p>
            <a:pPr marL="0" indent="0"/>
            <a:r>
              <a:rPr lang="en-CA" sz="1200" u="sng" dirty="0">
                <a:ea typeface="Tahoma"/>
                <a:cs typeface="Tahoma"/>
              </a:rPr>
              <a:t>Instructor Notes</a:t>
            </a:r>
            <a:r>
              <a:rPr lang="en-CA" sz="1200" dirty="0">
                <a:ea typeface="Tahoma"/>
                <a:cs typeface="Tahoma"/>
              </a:rPr>
              <a:t>:</a:t>
            </a:r>
            <a:endParaRPr lang="en-CA" sz="1200" u="sng" dirty="0">
              <a:ea typeface="Tahoma"/>
              <a:cs typeface="Tahoma"/>
            </a:endParaRPr>
          </a:p>
        </p:txBody>
      </p:sp>
      <p:sp>
        <p:nvSpPr>
          <p:cNvPr id="189" name="Google Shape;189;p8:notes"/>
          <p:cNvSpPr>
            <a:spLocks noGrp="1" noRot="1" noChangeAspect="1"/>
          </p:cNvSpPr>
          <p:nvPr>
            <p:ph type="sldImg" idx="2"/>
          </p:nvPr>
        </p:nvSpPr>
        <p:spPr>
          <a:xfrm>
            <a:off x="417513" y="701675"/>
            <a:ext cx="6242050" cy="351155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1993036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198438"/>
            <a:ext cx="4733925" cy="2663825"/>
          </a:xfrm>
        </p:spPr>
      </p:sp>
      <p:sp>
        <p:nvSpPr>
          <p:cNvPr id="3" name="Notes Placeholder 2"/>
          <p:cNvSpPr>
            <a:spLocks noGrp="1"/>
          </p:cNvSpPr>
          <p:nvPr>
            <p:ph type="body" idx="1"/>
          </p:nvPr>
        </p:nvSpPr>
        <p:spPr/>
        <p:txBody>
          <a:bodyPr/>
          <a:lstStyle/>
          <a:p>
            <a:r>
              <a:rPr lang="en-CA" sz="1100" b="1" dirty="0">
                <a:latin typeface="+mn-lt"/>
                <a:cs typeface="Calibri"/>
              </a:rPr>
              <a:t>Normal </a:t>
            </a:r>
            <a:r>
              <a:rPr lang="en-CA" sz="1100" b="1" u="sng" dirty="0">
                <a:latin typeface="+mn-lt"/>
                <a:cs typeface="Calibri"/>
              </a:rPr>
              <a:t>REFLEX</a:t>
            </a:r>
            <a:r>
              <a:rPr lang="en-CA" sz="1100" b="1" dirty="0">
                <a:latin typeface="+mn-lt"/>
                <a:cs typeface="Calibri"/>
              </a:rPr>
              <a:t> responses </a:t>
            </a:r>
            <a:endParaRPr lang="en-CA" sz="1100" b="1" dirty="0">
              <a:latin typeface="+mn-lt"/>
            </a:endParaRPr>
          </a:p>
          <a:p>
            <a:endParaRPr lang="en-CA" sz="1100" b="1" dirty="0">
              <a:latin typeface="+mn-lt"/>
            </a:endParaRPr>
          </a:p>
          <a:p>
            <a:r>
              <a:rPr lang="en-CA" sz="1100" b="1" dirty="0">
                <a:latin typeface="+mn-lt"/>
              </a:rPr>
              <a:t>Result</a:t>
            </a:r>
            <a:r>
              <a:rPr lang="en-CA" sz="1100" b="1" dirty="0">
                <a:solidFill>
                  <a:schemeClr val="tx1"/>
                </a:solidFill>
                <a:latin typeface="+mn-lt"/>
              </a:rPr>
              <a:t> from:</a:t>
            </a:r>
            <a:endParaRPr lang="en-CA" sz="1100" dirty="0">
              <a:latin typeface="+mn-lt"/>
            </a:endParaRPr>
          </a:p>
          <a:p>
            <a:pPr marL="171450" indent="-171450">
              <a:buFont typeface="Wingdings" panose="05000000000000000000" pitchFamily="2" charset="2"/>
              <a:buChar char="ü"/>
            </a:pPr>
            <a:r>
              <a:rPr lang="en-CA" sz="1100" dirty="0">
                <a:solidFill>
                  <a:schemeClr val="tx1"/>
                </a:solidFill>
                <a:latin typeface="+mn-lt"/>
              </a:rPr>
              <a:t>Catecholamine release (</a:t>
            </a:r>
            <a:r>
              <a:rPr lang="en-CA" sz="1100" dirty="0">
                <a:latin typeface="+mn-lt"/>
              </a:rPr>
              <a:t>example</a:t>
            </a:r>
            <a:r>
              <a:rPr lang="en-CA" sz="1100" dirty="0">
                <a:solidFill>
                  <a:schemeClr val="tx1"/>
                </a:solidFill>
                <a:latin typeface="+mn-lt"/>
              </a:rPr>
              <a:t>: ↑ FHR associated with fetal movement)</a:t>
            </a:r>
            <a:endParaRPr lang="en-CA" sz="1100" dirty="0">
              <a:solidFill>
                <a:schemeClr val="tx1"/>
              </a:solidFill>
              <a:latin typeface="+mn-lt"/>
              <a:cs typeface="Calibri" panose="020F0502020204030204"/>
            </a:endParaRPr>
          </a:p>
          <a:p>
            <a:pPr marL="171450" indent="-171450">
              <a:buFont typeface="Wingdings" panose="05000000000000000000" pitchFamily="2" charset="2"/>
              <a:buChar char="ü"/>
            </a:pPr>
            <a:r>
              <a:rPr lang="en-CA" sz="1100" dirty="0">
                <a:solidFill>
                  <a:schemeClr val="tx1"/>
                </a:solidFill>
                <a:latin typeface="+mn-lt"/>
              </a:rPr>
              <a:t>Baroreceptor responses to temporary BP changes (</a:t>
            </a:r>
            <a:r>
              <a:rPr lang="en-CA" sz="1100" dirty="0">
                <a:latin typeface="+mn-lt"/>
              </a:rPr>
              <a:t>example</a:t>
            </a:r>
            <a:r>
              <a:rPr lang="en-CA" sz="1100" dirty="0">
                <a:solidFill>
                  <a:schemeClr val="tx1"/>
                </a:solidFill>
                <a:latin typeface="+mn-lt"/>
              </a:rPr>
              <a:t>: Abrupt </a:t>
            </a:r>
            <a:r>
              <a:rPr lang="en-CA" sz="1100" dirty="0">
                <a:solidFill>
                  <a:schemeClr val="tx1"/>
                </a:solidFill>
                <a:latin typeface="+mn-lt"/>
                <a:cs typeface="Calibri"/>
              </a:rPr>
              <a:t>↑</a:t>
            </a:r>
            <a:r>
              <a:rPr lang="en-CA" sz="1100" dirty="0">
                <a:solidFill>
                  <a:schemeClr val="tx1"/>
                </a:solidFill>
                <a:latin typeface="+mn-lt"/>
              </a:rPr>
              <a:t> or ↓ in FHR with brief cord occlusion)</a:t>
            </a:r>
          </a:p>
          <a:p>
            <a:pPr marL="171450" indent="-171450">
              <a:buFont typeface="Wingdings" panose="05000000000000000000" pitchFamily="2" charset="2"/>
              <a:buChar char="ü"/>
            </a:pPr>
            <a:r>
              <a:rPr lang="en-CA" sz="1100" dirty="0">
                <a:solidFill>
                  <a:schemeClr val="tx1"/>
                </a:solidFill>
                <a:latin typeface="+mn-lt"/>
              </a:rPr>
              <a:t>Direct </a:t>
            </a:r>
            <a:r>
              <a:rPr lang="en-CA" sz="1100" dirty="0">
                <a:latin typeface="+mn-lt"/>
              </a:rPr>
              <a:t>vagal</a:t>
            </a:r>
            <a:r>
              <a:rPr lang="en-CA" sz="1100" dirty="0">
                <a:solidFill>
                  <a:schemeClr val="tx1"/>
                </a:solidFill>
                <a:latin typeface="+mn-lt"/>
              </a:rPr>
              <a:t> </a:t>
            </a:r>
            <a:r>
              <a:rPr lang="en-CA" sz="1100" dirty="0">
                <a:latin typeface="+mn-lt"/>
              </a:rPr>
              <a:t>stimulation</a:t>
            </a:r>
            <a:r>
              <a:rPr lang="en-CA" sz="1100" dirty="0">
                <a:solidFill>
                  <a:schemeClr val="tx1"/>
                </a:solidFill>
                <a:latin typeface="+mn-lt"/>
              </a:rPr>
              <a:t> from head compression (</a:t>
            </a:r>
            <a:r>
              <a:rPr lang="en-CA" sz="1100" dirty="0">
                <a:latin typeface="+mn-lt"/>
              </a:rPr>
              <a:t>example</a:t>
            </a:r>
            <a:r>
              <a:rPr lang="en-CA" sz="1100" dirty="0">
                <a:solidFill>
                  <a:schemeClr val="tx1"/>
                </a:solidFill>
                <a:latin typeface="+mn-lt"/>
              </a:rPr>
              <a:t>: Gradual ↓ in FHR with head compression during contraction)</a:t>
            </a:r>
            <a:endParaRPr lang="en-CA" sz="1100" dirty="0">
              <a:solidFill>
                <a:schemeClr val="tx1"/>
              </a:solidFill>
              <a:latin typeface="+mn-lt"/>
              <a:cs typeface="Calibri"/>
            </a:endParaRPr>
          </a:p>
          <a:p>
            <a:endParaRPr lang="en-CA" sz="1100" dirty="0">
              <a:solidFill>
                <a:schemeClr val="tx1"/>
              </a:solidFill>
              <a:latin typeface="+mn-lt"/>
            </a:endParaRPr>
          </a:p>
          <a:p>
            <a:r>
              <a:rPr lang="en-CA" sz="1100" b="1" dirty="0">
                <a:latin typeface="+mn-lt"/>
              </a:rPr>
              <a:t>FHR visual</a:t>
            </a:r>
            <a:r>
              <a:rPr lang="en-CA" sz="1100" b="1" dirty="0">
                <a:solidFill>
                  <a:schemeClr val="tx1"/>
                </a:solidFill>
                <a:latin typeface="+mn-lt"/>
              </a:rPr>
              <a:t> </a:t>
            </a:r>
            <a:r>
              <a:rPr lang="en-CA" sz="1100" b="1" dirty="0">
                <a:latin typeface="+mn-lt"/>
              </a:rPr>
              <a:t>clues</a:t>
            </a:r>
            <a:r>
              <a:rPr lang="en-CA" sz="1100" b="1" dirty="0">
                <a:solidFill>
                  <a:schemeClr val="tx1"/>
                </a:solidFill>
                <a:latin typeface="+mn-lt"/>
              </a:rPr>
              <a:t>:</a:t>
            </a:r>
            <a:endParaRPr lang="en-CA" sz="1100" b="1" dirty="0">
              <a:solidFill>
                <a:schemeClr val="tx1"/>
              </a:solidFill>
              <a:latin typeface="+mn-lt"/>
              <a:cs typeface="Calibri"/>
            </a:endParaRPr>
          </a:p>
          <a:p>
            <a:pPr marL="171450" indent="-171450">
              <a:buFont typeface="Wingdings" panose="05000000000000000000" pitchFamily="2" charset="2"/>
              <a:buChar char="ü"/>
            </a:pPr>
            <a:r>
              <a:rPr lang="en-CA" sz="1100" dirty="0">
                <a:solidFill>
                  <a:schemeClr val="tx1"/>
                </a:solidFill>
                <a:latin typeface="+mn-lt"/>
              </a:rPr>
              <a:t>Describes </a:t>
            </a:r>
            <a:r>
              <a:rPr lang="en-CA" sz="1100" dirty="0">
                <a:latin typeface="+mn-lt"/>
              </a:rPr>
              <a:t>the </a:t>
            </a:r>
            <a:r>
              <a:rPr lang="en-CA" sz="1100" dirty="0">
                <a:solidFill>
                  <a:schemeClr val="tx1"/>
                </a:solidFill>
                <a:latin typeface="+mn-lt"/>
              </a:rPr>
              <a:t>characteristics of </a:t>
            </a:r>
            <a:r>
              <a:rPr lang="en-CA" sz="1100" dirty="0">
                <a:latin typeface="+mn-lt"/>
              </a:rPr>
              <a:t>an EFM</a:t>
            </a:r>
            <a:r>
              <a:rPr lang="en-CA" sz="1100" dirty="0">
                <a:solidFill>
                  <a:schemeClr val="tx1"/>
                </a:solidFill>
                <a:latin typeface="+mn-lt"/>
              </a:rPr>
              <a:t> tracing that would be classified as </a:t>
            </a:r>
            <a:r>
              <a:rPr lang="en-CA" sz="1100" dirty="0">
                <a:latin typeface="+mn-lt"/>
              </a:rPr>
              <a:t>NORMAL.</a:t>
            </a:r>
            <a:endParaRPr lang="en-CA" sz="1100" dirty="0">
              <a:solidFill>
                <a:schemeClr val="tx1"/>
              </a:solidFill>
              <a:latin typeface="+mn-lt"/>
              <a:cs typeface="Calibri"/>
            </a:endParaRPr>
          </a:p>
          <a:p>
            <a:endParaRPr lang="en-CA" sz="1100" dirty="0">
              <a:solidFill>
                <a:schemeClr val="tx1"/>
              </a:solidFill>
              <a:latin typeface="+mn-lt"/>
            </a:endParaRPr>
          </a:p>
          <a:p>
            <a:r>
              <a:rPr lang="en-CA" sz="1100" b="1" dirty="0">
                <a:solidFill>
                  <a:schemeClr val="tx1"/>
                </a:solidFill>
                <a:latin typeface="+mn-lt"/>
              </a:rPr>
              <a:t>Actions:</a:t>
            </a:r>
          </a:p>
          <a:p>
            <a:pPr marL="171450" indent="-171450">
              <a:buFont typeface="Wingdings" panose="05000000000000000000" pitchFamily="2" charset="2"/>
              <a:buChar char="ü"/>
            </a:pPr>
            <a:r>
              <a:rPr lang="en-CA" sz="1100" dirty="0">
                <a:solidFill>
                  <a:schemeClr val="tx1"/>
                </a:solidFill>
                <a:latin typeface="+mn-lt"/>
              </a:rPr>
              <a:t>EFM or IA should always be </a:t>
            </a:r>
            <a:r>
              <a:rPr lang="en-CA" sz="1100" dirty="0">
                <a:latin typeface="+mn-lt"/>
              </a:rPr>
              <a:t>used with</a:t>
            </a:r>
            <a:r>
              <a:rPr lang="en-CA" sz="1100" dirty="0">
                <a:solidFill>
                  <a:schemeClr val="tx1"/>
                </a:solidFill>
                <a:latin typeface="+mn-lt"/>
              </a:rPr>
              <a:t> vigilance in the context of continuous supportive care of the </a:t>
            </a:r>
            <a:r>
              <a:rPr lang="en-CA" sz="1100" dirty="0">
                <a:latin typeface="+mn-lt"/>
              </a:rPr>
              <a:t>birthing person and</a:t>
            </a:r>
            <a:r>
              <a:rPr lang="en-CA" sz="1100" dirty="0">
                <a:solidFill>
                  <a:schemeClr val="tx1"/>
                </a:solidFill>
                <a:latin typeface="+mn-lt"/>
              </a:rPr>
              <a:t> family</a:t>
            </a:r>
            <a:r>
              <a:rPr lang="en-CA" sz="1100" dirty="0">
                <a:latin typeface="+mn-lt"/>
              </a:rPr>
              <a:t>.  </a:t>
            </a:r>
            <a:endParaRPr lang="en-CA" sz="1100" dirty="0">
              <a:solidFill>
                <a:schemeClr val="tx1"/>
              </a:solidFill>
              <a:latin typeface="+mn-lt"/>
              <a:cs typeface="Calibri"/>
            </a:endParaRPr>
          </a:p>
          <a:p>
            <a:endParaRPr lang="en-CA" dirty="0">
              <a:solidFill>
                <a:schemeClr val="tx1"/>
              </a:solidFill>
            </a:endParaRPr>
          </a:p>
          <a:p>
            <a:endParaRPr lang="en-CA" dirty="0">
              <a:solidFill>
                <a:schemeClr val="tx1"/>
              </a:solidFill>
            </a:endParaRPr>
          </a:p>
          <a:p>
            <a:endParaRPr lang="en-CA" dirty="0">
              <a:cs typeface="Calibri" panose="020F0502020204030204"/>
            </a:endParaRPr>
          </a:p>
        </p:txBody>
      </p:sp>
      <p:sp>
        <p:nvSpPr>
          <p:cNvPr id="4" name="Slide Number Placeholder 3"/>
          <p:cNvSpPr>
            <a:spLocks noGrp="1"/>
          </p:cNvSpPr>
          <p:nvPr>
            <p:ph type="sldNum" sz="quarter" idx="10"/>
          </p:nvPr>
        </p:nvSpPr>
        <p:spPr/>
        <p:txBody>
          <a:bodyPr/>
          <a:lstStyle/>
          <a:p>
            <a:fld id="{F3D0291D-CBDA-4732-8038-41DAC9F0F702}" type="slidenum">
              <a:rPr lang="en-CA" smtClean="0"/>
              <a:t>13</a:t>
            </a:fld>
            <a:endParaRPr lang="en-CA" dirty="0"/>
          </a:p>
        </p:txBody>
      </p:sp>
    </p:spTree>
    <p:extLst>
      <p:ext uri="{BB962C8B-B14F-4D97-AF65-F5344CB8AC3E}">
        <p14:creationId xmlns:p14="http://schemas.microsoft.com/office/powerpoint/2010/main" val="29912064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8:notes"/>
          <p:cNvSpPr txBox="1">
            <a:spLocks noGrp="1"/>
          </p:cNvSpPr>
          <p:nvPr>
            <p:ph type="body" idx="1"/>
          </p:nvPr>
        </p:nvSpPr>
        <p:spPr>
          <a:xfrm>
            <a:off x="943610" y="4447461"/>
            <a:ext cx="5189855" cy="4213384"/>
          </a:xfrm>
          <a:prstGeom prst="rect">
            <a:avLst/>
          </a:prstGeom>
          <a:noFill/>
          <a:ln>
            <a:noFill/>
          </a:ln>
        </p:spPr>
        <p:txBody>
          <a:bodyPr spcFirstLastPara="1" wrap="square" lIns="93921" tIns="93921" rIns="93921" bIns="93921" anchor="t" anchorCtr="0">
            <a:noAutofit/>
          </a:bodyPr>
          <a:lstStyle/>
          <a:p>
            <a:pPr marL="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CA" altLang="en-US" sz="1200" b="1" i="1" dirty="0"/>
              <a:t>KEEP THE</a:t>
            </a:r>
            <a:r>
              <a:rPr lang="en-CA" altLang="en-US" sz="1200" b="1" i="1" baseline="0" dirty="0"/>
              <a:t> REQUIRED NUMBER FO SLIDES FOR THE LENGTH OF THE CASE STUDY</a:t>
            </a:r>
            <a:r>
              <a:rPr lang="en-CA" altLang="en-US" sz="1200" b="1" i="1" dirty="0"/>
              <a:t> _ DO NOT ERASE </a:t>
            </a:r>
          </a:p>
          <a:p>
            <a:pPr marL="0"/>
            <a:endParaRPr lang="en-CA" sz="1200" b="1" dirty="0">
              <a:ea typeface="Tahoma"/>
              <a:cs typeface="Tahoma"/>
            </a:endParaRPr>
          </a:p>
          <a:p>
            <a:pPr marL="0"/>
            <a:r>
              <a:rPr lang="en-CA" sz="1200" b="1" dirty="0">
                <a:ea typeface="Tahoma"/>
                <a:cs typeface="Tahoma"/>
              </a:rPr>
              <a:t>Attempt to add at least a 10-minute segment of EFM tracing, printing at 3cm/min</a:t>
            </a:r>
          </a:p>
          <a:p>
            <a:pPr marL="0"/>
            <a:r>
              <a:rPr lang="en-CA" sz="1200" b="1" dirty="0">
                <a:ea typeface="Tahoma"/>
                <a:cs typeface="Tahoma"/>
              </a:rPr>
              <a:t>Interpretation of the case study should be completed by multidisciplinary team prior to presentation to learners. </a:t>
            </a:r>
          </a:p>
          <a:p>
            <a:pPr marL="0"/>
            <a:endParaRPr lang="en-CA" sz="1200" b="1" dirty="0">
              <a:ea typeface="Tahoma"/>
              <a:cs typeface="Tahoma"/>
            </a:endParaRPr>
          </a:p>
          <a:p>
            <a:pPr marL="0"/>
            <a:r>
              <a:rPr lang="en-CA" sz="1200" b="1" dirty="0">
                <a:ea typeface="Tahoma"/>
                <a:cs typeface="Tahoma"/>
              </a:rPr>
              <a:t>Quality of tracing: </a:t>
            </a:r>
            <a:endParaRPr lang="en-CA" sz="1200" dirty="0">
              <a:ea typeface="Tahoma"/>
              <a:cs typeface="Tahoma"/>
            </a:endParaRPr>
          </a:p>
          <a:p>
            <a:pPr marL="0"/>
            <a:r>
              <a:rPr lang="en-CA" sz="1200" b="1" dirty="0">
                <a:ea typeface="Tahoma"/>
                <a:cs typeface="Tahoma"/>
              </a:rPr>
              <a:t>Uterine Activity:</a:t>
            </a:r>
          </a:p>
          <a:p>
            <a:pPr marL="0"/>
            <a:endParaRPr lang="en-CA" sz="1200" b="1" dirty="0">
              <a:ea typeface="Tahoma"/>
              <a:cs typeface="Tahoma"/>
            </a:endParaRPr>
          </a:p>
          <a:p>
            <a:pPr marL="0">
              <a:defRPr/>
            </a:pPr>
            <a:r>
              <a:rPr lang="en-CA" sz="1200" b="1" dirty="0">
                <a:ea typeface="Tahoma"/>
                <a:cs typeface="Tahoma"/>
              </a:rPr>
              <a:t>Baseline: </a:t>
            </a:r>
          </a:p>
          <a:p>
            <a:pPr marL="0">
              <a:defRPr/>
            </a:pPr>
            <a:r>
              <a:rPr lang="en-CA" sz="1200" b="1" dirty="0">
                <a:ea typeface="Tahoma"/>
                <a:cs typeface="Tahoma"/>
              </a:rPr>
              <a:t>Variability: </a:t>
            </a:r>
            <a:endParaRPr lang="en-CA" sz="1200" b="1" dirty="0">
              <a:ea typeface="ＭＳ Ｐゴシック"/>
              <a:cs typeface="Tahoma"/>
            </a:endParaRPr>
          </a:p>
          <a:p>
            <a:pPr marL="0"/>
            <a:r>
              <a:rPr lang="en-CA" sz="1200" b="1" dirty="0">
                <a:ea typeface="Tahoma"/>
                <a:cs typeface="Tahoma"/>
              </a:rPr>
              <a:t>Accelerations: </a:t>
            </a:r>
            <a:endParaRPr lang="en-CA" sz="1200" b="1" dirty="0"/>
          </a:p>
          <a:p>
            <a:pPr marL="0"/>
            <a:r>
              <a:rPr lang="en-CA" sz="1200" b="1" dirty="0">
                <a:ea typeface="Tahoma"/>
                <a:cs typeface="Tahoma"/>
              </a:rPr>
              <a:t>Decelerations: </a:t>
            </a:r>
          </a:p>
          <a:p>
            <a:pPr marL="0"/>
            <a:endParaRPr lang="en-CA" sz="1200" b="1" u="sng" dirty="0">
              <a:ea typeface="Tahoma"/>
              <a:cs typeface="Tahoma"/>
              <a:sym typeface="Wingdings" panose="05000000000000000000" pitchFamily="2" charset="2"/>
            </a:endParaRPr>
          </a:p>
          <a:p>
            <a:pPr marL="0"/>
            <a:r>
              <a:rPr lang="en-CA" sz="1200" u="sng" dirty="0">
                <a:ea typeface="Tahoma"/>
                <a:cs typeface="Tahoma"/>
                <a:sym typeface="Wingdings" panose="05000000000000000000" pitchFamily="2" charset="2"/>
              </a:rPr>
              <a:t>Instructor Note</a:t>
            </a:r>
            <a:r>
              <a:rPr lang="en-CA" sz="1200" dirty="0">
                <a:ea typeface="Tahoma"/>
                <a:cs typeface="Tahoma"/>
                <a:sym typeface="Wingdings" panose="05000000000000000000" pitchFamily="2" charset="2"/>
              </a:rPr>
              <a:t>: Guide learners through discussion here, but assume this is a change in baseline. </a:t>
            </a:r>
            <a:endParaRPr lang="en-CA" sz="1200" b="1" dirty="0">
              <a:ea typeface="Tahoma"/>
              <a:cs typeface="Tahoma"/>
            </a:endParaRPr>
          </a:p>
          <a:p>
            <a:pPr marL="0"/>
            <a:r>
              <a:rPr lang="en-CA" sz="1200" b="1" dirty="0">
                <a:ea typeface="Tahoma"/>
                <a:cs typeface="Tahoma"/>
              </a:rPr>
              <a:t>Classification:</a:t>
            </a:r>
          </a:p>
          <a:p>
            <a:pPr marL="0"/>
            <a:endParaRPr lang="en-CA" sz="1200" b="1" dirty="0"/>
          </a:p>
          <a:p>
            <a:pPr marL="0"/>
            <a:r>
              <a:rPr lang="en-CA" sz="1200" b="1" dirty="0"/>
              <a:t>Interpretation</a:t>
            </a:r>
            <a:r>
              <a:rPr lang="en-CA" sz="1200" dirty="0"/>
              <a:t> within the whole clinical picture</a:t>
            </a:r>
            <a:r>
              <a:rPr lang="en-CA" sz="1200" b="1" dirty="0"/>
              <a:t>:</a:t>
            </a:r>
            <a:r>
              <a:rPr lang="en-CA" sz="1200" dirty="0"/>
              <a:t> </a:t>
            </a:r>
          </a:p>
          <a:p>
            <a:pPr marL="0" indent="-176131">
              <a:buFont typeface="Arial" panose="020B0604020202020204" pitchFamily="34" charset="0"/>
              <a:buChar char="•"/>
            </a:pPr>
            <a:r>
              <a:rPr lang="en-CA" sz="1200" dirty="0">
                <a:ea typeface="Tahoma"/>
                <a:cs typeface="Tahoma"/>
              </a:rPr>
              <a:t>Risk factors:</a:t>
            </a:r>
          </a:p>
          <a:p>
            <a:pPr marL="0" indent="-176131">
              <a:buFont typeface="Arial" panose="020B0604020202020204" pitchFamily="34" charset="0"/>
              <a:buChar char="•"/>
            </a:pPr>
            <a:r>
              <a:rPr lang="en-CA" sz="1200" dirty="0">
                <a:ea typeface="Tahoma"/>
                <a:cs typeface="Tahoma"/>
              </a:rPr>
              <a:t>Fetal/maternal adaptations:</a:t>
            </a:r>
          </a:p>
          <a:p>
            <a:pPr marL="0" indent="-176131">
              <a:buFont typeface="Arial" panose="020B0604020202020204" pitchFamily="34" charset="0"/>
              <a:buChar char="•"/>
            </a:pPr>
            <a:r>
              <a:rPr lang="en-CA" sz="1200" dirty="0">
                <a:ea typeface="Tahoma"/>
                <a:cs typeface="Tahoma"/>
              </a:rPr>
              <a:t>Current labour assessments: </a:t>
            </a:r>
          </a:p>
          <a:p>
            <a:pPr marL="0" indent="-176131">
              <a:buFont typeface="Arial" panose="020B0604020202020204" pitchFamily="34" charset="0"/>
              <a:buChar char="•"/>
            </a:pPr>
            <a:r>
              <a:rPr lang="en-CA" sz="1200" dirty="0">
                <a:ea typeface="Tahoma"/>
                <a:cs typeface="Tahoma"/>
              </a:rPr>
              <a:t>Fetal HR controls: </a:t>
            </a:r>
          </a:p>
          <a:p>
            <a:pPr marL="0" indent="-176131">
              <a:buFont typeface="Arial" panose="020B0604020202020204" pitchFamily="34" charset="0"/>
              <a:buChar char="•"/>
            </a:pPr>
            <a:r>
              <a:rPr lang="en-CA" sz="1200" dirty="0">
                <a:ea typeface="Tahoma"/>
                <a:cs typeface="Tahoma"/>
              </a:rPr>
              <a:t>Interpretation:</a:t>
            </a:r>
          </a:p>
          <a:p>
            <a:pPr marL="0" indent="-176131">
              <a:buFont typeface="Arial" panose="020B0604020202020204" pitchFamily="34" charset="0"/>
              <a:buChar char="•"/>
            </a:pPr>
            <a:endParaRPr lang="en-CA" sz="1200" b="1" dirty="0"/>
          </a:p>
          <a:p>
            <a:pPr marL="0"/>
            <a:r>
              <a:rPr lang="en-CA" sz="1200" b="1" dirty="0"/>
              <a:t>Response: Add necessary or expected response </a:t>
            </a:r>
          </a:p>
          <a:p>
            <a:pPr marL="0"/>
            <a:r>
              <a:rPr lang="en-CA" sz="1200" b="1" dirty="0"/>
              <a:t>For example: </a:t>
            </a:r>
          </a:p>
          <a:p>
            <a:pPr marL="0" indent="-176131">
              <a:buFont typeface="Arial" panose="020B0604020202020204" pitchFamily="34" charset="0"/>
              <a:buChar char="•"/>
            </a:pPr>
            <a:r>
              <a:rPr lang="en-CA" sz="1200" dirty="0">
                <a:ea typeface="Tahoma"/>
                <a:cs typeface="Tahoma"/>
              </a:rPr>
              <a:t>Intrauterine resuscitation: change position, decrease or stop oxytocin (discuss how to make decision), slow deep breathing</a:t>
            </a:r>
          </a:p>
          <a:p>
            <a:pPr marL="0" indent="-176131">
              <a:buFont typeface="Arial" panose="020B0604020202020204" pitchFamily="34" charset="0"/>
              <a:buChar char="•"/>
            </a:pPr>
            <a:r>
              <a:rPr lang="en-CA" sz="1200" dirty="0">
                <a:ea typeface="Tahoma"/>
                <a:cs typeface="Tahoma"/>
              </a:rPr>
              <a:t>Continue to monitor VS closely, including oxygen saturation</a:t>
            </a:r>
            <a:endParaRPr lang="en-CA" sz="1200" dirty="0"/>
          </a:p>
          <a:p>
            <a:pPr marL="0" indent="-176131">
              <a:buFont typeface="Arial" panose="020B0604020202020204" pitchFamily="34" charset="0"/>
              <a:buChar char="•"/>
            </a:pPr>
            <a:r>
              <a:rPr lang="en-CA" sz="1200" dirty="0">
                <a:ea typeface="Tahoma"/>
                <a:cs typeface="Tahoma"/>
              </a:rPr>
              <a:t>Notify primary care provider</a:t>
            </a:r>
          </a:p>
          <a:p>
            <a:pPr marL="0" indent="-176131">
              <a:buFont typeface="Arial" panose="020B0604020202020204" pitchFamily="34" charset="0"/>
              <a:buChar char="•"/>
            </a:pPr>
            <a:r>
              <a:rPr lang="en-CA" sz="1200" dirty="0"/>
              <a:t>Confirm ongoing plan of care</a:t>
            </a:r>
          </a:p>
          <a:p>
            <a:pPr marL="0" indent="-176131">
              <a:buFont typeface="Arial" panose="020B0604020202020204" pitchFamily="34" charset="0"/>
              <a:buChar char="•"/>
            </a:pPr>
            <a:r>
              <a:rPr lang="en-CA" sz="1200" dirty="0">
                <a:ea typeface="Tahoma"/>
                <a:cs typeface="Tahoma"/>
              </a:rPr>
              <a:t>Document and continue to monitor.</a:t>
            </a:r>
          </a:p>
          <a:p>
            <a:pPr marL="0" indent="-176131">
              <a:buFont typeface="Arial" panose="020B0604020202020204" pitchFamily="34" charset="0"/>
              <a:buChar char="•"/>
            </a:pPr>
            <a:endParaRPr lang="en-CA" sz="1200" dirty="0">
              <a:ea typeface="Tahoma"/>
              <a:cs typeface="Tahoma"/>
            </a:endParaRPr>
          </a:p>
          <a:p>
            <a:pPr marL="0" indent="0"/>
            <a:r>
              <a:rPr lang="en-CA" sz="1200" u="sng" dirty="0">
                <a:ea typeface="Tahoma"/>
                <a:cs typeface="Tahoma"/>
              </a:rPr>
              <a:t>Instructor Notes</a:t>
            </a:r>
            <a:r>
              <a:rPr lang="en-CA" sz="1200" dirty="0">
                <a:ea typeface="Tahoma"/>
                <a:cs typeface="Tahoma"/>
              </a:rPr>
              <a:t>:</a:t>
            </a:r>
            <a:endParaRPr lang="en-CA" sz="1200" u="sng" dirty="0">
              <a:ea typeface="Tahoma"/>
              <a:cs typeface="Tahoma"/>
            </a:endParaRPr>
          </a:p>
        </p:txBody>
      </p:sp>
      <p:sp>
        <p:nvSpPr>
          <p:cNvPr id="189" name="Google Shape;189;p8:notes"/>
          <p:cNvSpPr>
            <a:spLocks noGrp="1" noRot="1" noChangeAspect="1"/>
          </p:cNvSpPr>
          <p:nvPr>
            <p:ph type="sldImg" idx="2"/>
          </p:nvPr>
        </p:nvSpPr>
        <p:spPr>
          <a:xfrm>
            <a:off x="417513" y="701675"/>
            <a:ext cx="6242050" cy="351155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9458641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198438"/>
            <a:ext cx="4733925" cy="2663825"/>
          </a:xfrm>
        </p:spPr>
      </p:sp>
      <p:sp>
        <p:nvSpPr>
          <p:cNvPr id="3" name="Notes Placeholder 2"/>
          <p:cNvSpPr>
            <a:spLocks noGrp="1"/>
          </p:cNvSpPr>
          <p:nvPr>
            <p:ph type="body" idx="1"/>
          </p:nvPr>
        </p:nvSpPr>
        <p:spPr/>
        <p:txBody>
          <a:bodyPr/>
          <a:lstStyle/>
          <a:p>
            <a:r>
              <a:rPr lang="en-CA" sz="1100" dirty="0">
                <a:solidFill>
                  <a:schemeClr val="tx1"/>
                </a:solidFill>
              </a:rPr>
              <a:t>The primary objective of a </a:t>
            </a:r>
            <a:r>
              <a:rPr lang="en-CA" sz="1100" b="1" u="sng" dirty="0"/>
              <a:t>COMPENSATORY</a:t>
            </a:r>
            <a:r>
              <a:rPr lang="en-CA" sz="1100" b="1" dirty="0"/>
              <a:t> response</a:t>
            </a:r>
            <a:r>
              <a:rPr lang="en-CA" sz="1100" dirty="0">
                <a:solidFill>
                  <a:schemeClr val="tx1"/>
                </a:solidFill>
              </a:rPr>
              <a:t> to hypoxemia is maintenance of circulation to the fetal</a:t>
            </a:r>
            <a:r>
              <a:rPr lang="en-CA" sz="1100" dirty="0"/>
              <a:t> vital organs – the </a:t>
            </a:r>
            <a:r>
              <a:rPr lang="en-CA" sz="1100" dirty="0">
                <a:solidFill>
                  <a:schemeClr val="tx1"/>
                </a:solidFill>
              </a:rPr>
              <a:t>brain (brain sparing) and the heart to ensure integrity of cardiac function.</a:t>
            </a:r>
          </a:p>
          <a:p>
            <a:endParaRPr lang="en-CA" sz="1100" dirty="0">
              <a:solidFill>
                <a:schemeClr val="tx1"/>
              </a:solidFill>
            </a:endParaRPr>
          </a:p>
          <a:p>
            <a:r>
              <a:rPr lang="en-CA" sz="1100" b="1" dirty="0"/>
              <a:t>Result</a:t>
            </a:r>
            <a:r>
              <a:rPr lang="en-CA" sz="1100" b="1" dirty="0">
                <a:solidFill>
                  <a:schemeClr val="tx1"/>
                </a:solidFill>
              </a:rPr>
              <a:t> from:</a:t>
            </a:r>
            <a:endParaRPr lang="en-CA" sz="1100" b="1" dirty="0">
              <a:solidFill>
                <a:schemeClr val="tx1"/>
              </a:solidFill>
              <a:cs typeface="Calibri"/>
            </a:endParaRPr>
          </a:p>
          <a:p>
            <a:pPr marL="171450" indent="-171450">
              <a:buFont typeface="Wingdings" panose="05000000000000000000" pitchFamily="2" charset="2"/>
              <a:buChar char="ü"/>
            </a:pPr>
            <a:r>
              <a:rPr lang="en-CA" sz="1100" dirty="0">
                <a:solidFill>
                  <a:schemeClr val="tx1"/>
                </a:solidFill>
              </a:rPr>
              <a:t>Baroreceptor &amp; chemoreceptor stimulation</a:t>
            </a:r>
            <a:endParaRPr lang="en-CA" sz="1100" dirty="0">
              <a:solidFill>
                <a:schemeClr val="tx1"/>
              </a:solidFill>
              <a:cs typeface="Calibri"/>
            </a:endParaRPr>
          </a:p>
          <a:p>
            <a:pPr marL="171450" indent="-171450">
              <a:buFont typeface="Wingdings" panose="05000000000000000000" pitchFamily="2" charset="2"/>
              <a:buChar char="ü"/>
            </a:pPr>
            <a:r>
              <a:rPr lang="en-CA" sz="1100" dirty="0">
                <a:solidFill>
                  <a:schemeClr val="tx1"/>
                </a:solidFill>
              </a:rPr>
              <a:t>Redistribution of blood flow (↑ cardiac output to </a:t>
            </a:r>
            <a:r>
              <a:rPr lang="en-CA" sz="1100" dirty="0"/>
              <a:t>brain</a:t>
            </a:r>
            <a:r>
              <a:rPr lang="en-CA" sz="1100" dirty="0">
                <a:solidFill>
                  <a:schemeClr val="tx1"/>
                </a:solidFill>
              </a:rPr>
              <a:t>, heart and adrenals AND ↓ to lungs, kidneys, liver, gut and extremities)</a:t>
            </a:r>
            <a:endParaRPr lang="en-CA" sz="1100" dirty="0">
              <a:solidFill>
                <a:schemeClr val="tx1"/>
              </a:solidFill>
              <a:cs typeface="Calibri" panose="020F0502020204030204"/>
            </a:endParaRPr>
          </a:p>
          <a:p>
            <a:pPr marL="171450" indent="-171450">
              <a:buFont typeface="Wingdings" panose="05000000000000000000" pitchFamily="2" charset="2"/>
              <a:buChar char="ü"/>
            </a:pPr>
            <a:r>
              <a:rPr lang="en-CA" sz="1100" dirty="0">
                <a:solidFill>
                  <a:schemeClr val="tx1"/>
                </a:solidFill>
              </a:rPr>
              <a:t>↓ breathing movements and tone (to save energy and ↓ metabolic demand)</a:t>
            </a:r>
          </a:p>
          <a:p>
            <a:pPr marL="171450" indent="-171450">
              <a:buFont typeface="Arial" panose="020B0604020202020204" pitchFamily="34" charset="0"/>
              <a:buChar char="•"/>
            </a:pPr>
            <a:endParaRPr lang="en-CA" sz="1100" dirty="0">
              <a:solidFill>
                <a:schemeClr val="tx1"/>
              </a:solidFill>
            </a:endParaRPr>
          </a:p>
          <a:p>
            <a:r>
              <a:rPr lang="en-CA" sz="1100" b="1" dirty="0"/>
              <a:t>FHR visual</a:t>
            </a:r>
            <a:r>
              <a:rPr lang="en-CA" sz="1100" b="1" dirty="0">
                <a:solidFill>
                  <a:schemeClr val="tx1"/>
                </a:solidFill>
              </a:rPr>
              <a:t> </a:t>
            </a:r>
            <a:r>
              <a:rPr lang="en-CA" sz="1100" b="1" dirty="0"/>
              <a:t>clues</a:t>
            </a:r>
            <a:r>
              <a:rPr lang="en-CA" sz="1100" b="1" dirty="0">
                <a:solidFill>
                  <a:schemeClr val="tx1"/>
                </a:solidFill>
              </a:rPr>
              <a:t>:</a:t>
            </a:r>
            <a:endParaRPr lang="en-CA" sz="1100" b="1" dirty="0">
              <a:solidFill>
                <a:schemeClr val="tx1"/>
              </a:solidFill>
              <a:cs typeface="Calibri"/>
            </a:endParaRPr>
          </a:p>
          <a:p>
            <a:pPr marL="171450" indent="-171450">
              <a:buFont typeface="Wingdings" panose="05000000000000000000" pitchFamily="2" charset="2"/>
              <a:buChar char="ü"/>
            </a:pPr>
            <a:r>
              <a:rPr lang="en-CA" sz="1100" dirty="0">
                <a:solidFill>
                  <a:schemeClr val="tx1"/>
                </a:solidFill>
              </a:rPr>
              <a:t>Describes </a:t>
            </a:r>
            <a:r>
              <a:rPr lang="en-CA" sz="1100" dirty="0"/>
              <a:t>the </a:t>
            </a:r>
            <a:r>
              <a:rPr lang="en-CA" sz="1100" dirty="0">
                <a:solidFill>
                  <a:schemeClr val="tx1"/>
                </a:solidFill>
              </a:rPr>
              <a:t>characteristics of </a:t>
            </a:r>
            <a:r>
              <a:rPr lang="en-CA" sz="1100" dirty="0"/>
              <a:t>an EFM</a:t>
            </a:r>
            <a:r>
              <a:rPr lang="en-CA" sz="1100" dirty="0">
                <a:solidFill>
                  <a:schemeClr val="tx1"/>
                </a:solidFill>
              </a:rPr>
              <a:t> tracing that would be classified as </a:t>
            </a:r>
            <a:r>
              <a:rPr lang="en-CA" sz="1100" dirty="0"/>
              <a:t>ATYPICAL:</a:t>
            </a:r>
            <a:endParaRPr lang="en-CA" sz="1100" dirty="0">
              <a:solidFill>
                <a:schemeClr val="tx1"/>
              </a:solidFill>
              <a:cs typeface="Calibri"/>
            </a:endParaRPr>
          </a:p>
          <a:p>
            <a:pPr marL="628650" lvl="1" indent="-171450">
              <a:buFont typeface="Arial" panose="020B0604020202020204" pitchFamily="34" charset="0"/>
              <a:buChar char="•"/>
            </a:pPr>
            <a:r>
              <a:rPr lang="en-CA" sz="1100" dirty="0">
                <a:solidFill>
                  <a:schemeClr val="tx1"/>
                </a:solidFill>
              </a:rPr>
              <a:t>Changing baseline (increasing or decreasing)</a:t>
            </a:r>
          </a:p>
          <a:p>
            <a:pPr marL="628650" lvl="1" indent="-171450">
              <a:buFont typeface="Arial" panose="020B0604020202020204" pitchFamily="34" charset="0"/>
              <a:buChar char="•"/>
            </a:pPr>
            <a:r>
              <a:rPr lang="en-CA" sz="1100" dirty="0">
                <a:solidFill>
                  <a:schemeClr val="tx1"/>
                </a:solidFill>
              </a:rPr>
              <a:t>Changing variability (changing to minimal or absent)</a:t>
            </a:r>
          </a:p>
          <a:p>
            <a:pPr marL="628650" lvl="1" indent="-171450">
              <a:buFont typeface="Arial" panose="020B0604020202020204" pitchFamily="34" charset="0"/>
              <a:buChar char="•"/>
            </a:pPr>
            <a:r>
              <a:rPr lang="en-CA" sz="1100" dirty="0">
                <a:solidFill>
                  <a:schemeClr val="tx1"/>
                </a:solidFill>
              </a:rPr>
              <a:t>Variable decelerations (repetitive uncomplicated or non-repetitive complicated)</a:t>
            </a:r>
          </a:p>
          <a:p>
            <a:pPr marL="628650" lvl="1" indent="-171450">
              <a:buFont typeface="Arial" panose="020B0604020202020204" pitchFamily="34" charset="0"/>
              <a:buChar char="•"/>
            </a:pPr>
            <a:r>
              <a:rPr lang="en-CA" sz="1100" dirty="0"/>
              <a:t>Intermittent </a:t>
            </a:r>
            <a:r>
              <a:rPr lang="en-CA" sz="1100" dirty="0">
                <a:solidFill>
                  <a:schemeClr val="tx1"/>
                </a:solidFill>
              </a:rPr>
              <a:t>late decelerations</a:t>
            </a:r>
            <a:r>
              <a:rPr lang="en-CA" sz="1100" dirty="0"/>
              <a:t> (occurring with less than 50% of contractions in a 20-minute period) </a:t>
            </a:r>
            <a:endParaRPr lang="en-CA" sz="1100" dirty="0">
              <a:solidFill>
                <a:schemeClr val="tx1"/>
              </a:solidFill>
              <a:cs typeface="Calibri"/>
            </a:endParaRPr>
          </a:p>
          <a:p>
            <a:pPr marL="628650" lvl="1" indent="-171450">
              <a:buFont typeface="Arial" panose="020B0604020202020204" pitchFamily="34" charset="0"/>
              <a:buChar char="•"/>
            </a:pPr>
            <a:r>
              <a:rPr lang="en-CA" sz="1100" dirty="0">
                <a:solidFill>
                  <a:schemeClr val="tx1"/>
                </a:solidFill>
              </a:rPr>
              <a:t>Single</a:t>
            </a:r>
            <a:r>
              <a:rPr lang="en-CA" sz="1100" baseline="0" dirty="0">
                <a:solidFill>
                  <a:schemeClr val="tx1"/>
                </a:solidFill>
              </a:rPr>
              <a:t> prolonged deceleration</a:t>
            </a:r>
            <a:r>
              <a:rPr lang="en-CA" sz="1100" dirty="0"/>
              <a:t> (greater than 2 minutes but less than 3 minutes in length)</a:t>
            </a:r>
            <a:endParaRPr lang="en-CA" sz="1100" dirty="0">
              <a:solidFill>
                <a:schemeClr val="tx1"/>
              </a:solidFill>
              <a:cs typeface="Calibri"/>
            </a:endParaRPr>
          </a:p>
          <a:p>
            <a:endParaRPr lang="en-CA" sz="1100" dirty="0">
              <a:solidFill>
                <a:schemeClr val="tx1"/>
              </a:solidFill>
            </a:endParaRPr>
          </a:p>
          <a:p>
            <a:r>
              <a:rPr lang="en-CA" sz="1100" b="1" dirty="0">
                <a:solidFill>
                  <a:schemeClr val="tx1"/>
                </a:solidFill>
              </a:rPr>
              <a:t>Actions:</a:t>
            </a:r>
            <a:endParaRPr lang="en-CA" sz="1100" b="1" dirty="0">
              <a:solidFill>
                <a:schemeClr val="tx1"/>
              </a:solidFill>
              <a:cs typeface="Calibri"/>
            </a:endParaRPr>
          </a:p>
          <a:p>
            <a:pPr marL="171450" indent="-171450">
              <a:buFont typeface="Wingdings" panose="05000000000000000000" pitchFamily="2" charset="2"/>
              <a:buChar char="ü"/>
            </a:pPr>
            <a:r>
              <a:rPr lang="en-CA" sz="1100" dirty="0">
                <a:solidFill>
                  <a:schemeClr val="tx1"/>
                </a:solidFill>
              </a:rPr>
              <a:t>Interpret within context</a:t>
            </a:r>
            <a:r>
              <a:rPr lang="en-CA" sz="1100" dirty="0"/>
              <a:t> </a:t>
            </a:r>
            <a:r>
              <a:rPr lang="en-CA" sz="1100" dirty="0">
                <a:solidFill>
                  <a:schemeClr val="tx1"/>
                </a:solidFill>
              </a:rPr>
              <a:t>of the whole clinical </a:t>
            </a:r>
            <a:r>
              <a:rPr lang="en-CA" sz="1100" dirty="0"/>
              <a:t>picture</a:t>
            </a:r>
            <a:endParaRPr lang="en-CA" sz="1100" dirty="0">
              <a:cs typeface="Calibri"/>
            </a:endParaRPr>
          </a:p>
          <a:p>
            <a:pPr marL="171450" indent="-171450">
              <a:buFont typeface="Wingdings" panose="05000000000000000000" pitchFamily="2" charset="2"/>
              <a:buChar char="ü"/>
            </a:pPr>
            <a:r>
              <a:rPr lang="en-CA" sz="1100" dirty="0"/>
              <a:t>Enlist</a:t>
            </a:r>
            <a:r>
              <a:rPr lang="en-CA" sz="1100" dirty="0">
                <a:solidFill>
                  <a:schemeClr val="tx1"/>
                </a:solidFill>
              </a:rPr>
              <a:t> </a:t>
            </a:r>
            <a:r>
              <a:rPr lang="en-CA" sz="1100" dirty="0"/>
              <a:t>help</a:t>
            </a:r>
            <a:endParaRPr lang="en-CA" sz="1100" dirty="0">
              <a:cs typeface="Calibri"/>
            </a:endParaRPr>
          </a:p>
          <a:p>
            <a:pPr marL="171450" indent="-171450">
              <a:buFont typeface="Wingdings" panose="05000000000000000000" pitchFamily="2" charset="2"/>
              <a:buChar char="ü"/>
            </a:pPr>
            <a:r>
              <a:rPr lang="en-CA" sz="1100" dirty="0"/>
              <a:t>Respond</a:t>
            </a:r>
            <a:r>
              <a:rPr lang="en-CA" sz="1100" dirty="0">
                <a:solidFill>
                  <a:schemeClr val="tx1"/>
                </a:solidFill>
              </a:rPr>
              <a:t> to optimize maternal fetal circulation (</a:t>
            </a:r>
            <a:r>
              <a:rPr lang="en-CA" sz="1100" dirty="0"/>
              <a:t>intrauterine</a:t>
            </a:r>
            <a:r>
              <a:rPr lang="en-CA" sz="1100" dirty="0">
                <a:solidFill>
                  <a:schemeClr val="tx1"/>
                </a:solidFill>
              </a:rPr>
              <a:t> </a:t>
            </a:r>
            <a:r>
              <a:rPr lang="en-CA" sz="1100" dirty="0"/>
              <a:t>resuscitation</a:t>
            </a:r>
            <a:r>
              <a:rPr lang="en-CA" sz="1100" dirty="0">
                <a:solidFill>
                  <a:schemeClr val="tx1"/>
                </a:solidFill>
              </a:rPr>
              <a:t>)</a:t>
            </a:r>
          </a:p>
          <a:p>
            <a:pPr marL="171450" indent="-171450">
              <a:buFont typeface="Wingdings" panose="05000000000000000000" pitchFamily="2" charset="2"/>
              <a:buChar char="ü"/>
            </a:pPr>
            <a:r>
              <a:rPr lang="en-CA" sz="1100" dirty="0">
                <a:solidFill>
                  <a:schemeClr val="tx1"/>
                </a:solidFill>
                <a:cs typeface="Calibri"/>
              </a:rPr>
              <a:t>Consider scalp stimulation or fetal scalp blood sampling</a:t>
            </a:r>
            <a:endParaRPr lang="en-CA" sz="1100" dirty="0">
              <a:cs typeface="Calibri"/>
            </a:endParaRPr>
          </a:p>
          <a:p>
            <a:pPr marL="171450" indent="-171450">
              <a:buFont typeface="Wingdings" panose="05000000000000000000" pitchFamily="2" charset="2"/>
              <a:buChar char="ü"/>
            </a:pPr>
            <a:r>
              <a:rPr lang="en-CA" sz="1100" dirty="0">
                <a:solidFill>
                  <a:schemeClr val="tx1"/>
                </a:solidFill>
              </a:rPr>
              <a:t>Document</a:t>
            </a:r>
            <a:endParaRPr lang="en-CA" sz="1100" dirty="0">
              <a:solidFill>
                <a:schemeClr val="tx1"/>
              </a:solidFill>
              <a:cs typeface="Calibri" panose="020F0502020204030204"/>
            </a:endParaRPr>
          </a:p>
          <a:p>
            <a:pPr marL="0" indent="0">
              <a:buFont typeface="Arial" panose="020B0604020202020204" pitchFamily="34" charset="0"/>
              <a:buNone/>
            </a:pPr>
            <a:endParaRPr lang="en-CA" sz="1100" dirty="0">
              <a:solidFill>
                <a:schemeClr val="tx1"/>
              </a:solidFill>
            </a:endParaRPr>
          </a:p>
          <a:p>
            <a:r>
              <a:rPr lang="en-CA" sz="1100" dirty="0">
                <a:solidFill>
                  <a:schemeClr val="tx1"/>
                </a:solidFill>
              </a:rPr>
              <a:t>*** May also consider scalp sampling</a:t>
            </a:r>
            <a:r>
              <a:rPr lang="en-CA" sz="1100" dirty="0"/>
              <a:t> if available</a:t>
            </a:r>
            <a:endParaRPr lang="en-CA" sz="1100" dirty="0">
              <a:solidFill>
                <a:schemeClr val="tx1"/>
              </a:solidFill>
              <a:cs typeface="Calibri"/>
            </a:endParaRPr>
          </a:p>
          <a:p>
            <a:endParaRPr lang="en-CA" sz="1100" dirty="0">
              <a:solidFill>
                <a:schemeClr val="tx1"/>
              </a:solidFill>
            </a:endParaRPr>
          </a:p>
          <a:p>
            <a:endParaRPr lang="en-CA" sz="1100" dirty="0">
              <a:solidFill>
                <a:schemeClr val="tx1"/>
              </a:solidFill>
            </a:endParaRPr>
          </a:p>
        </p:txBody>
      </p:sp>
      <p:sp>
        <p:nvSpPr>
          <p:cNvPr id="4" name="Slide Number Placeholder 3"/>
          <p:cNvSpPr>
            <a:spLocks noGrp="1"/>
          </p:cNvSpPr>
          <p:nvPr>
            <p:ph type="sldNum" sz="quarter" idx="10"/>
          </p:nvPr>
        </p:nvSpPr>
        <p:spPr/>
        <p:txBody>
          <a:bodyPr/>
          <a:lstStyle/>
          <a:p>
            <a:fld id="{F3D0291D-CBDA-4732-8038-41DAC9F0F702}" type="slidenum">
              <a:rPr lang="en-CA" smtClean="0"/>
              <a:t>15</a:t>
            </a:fld>
            <a:endParaRPr lang="en-CA" dirty="0"/>
          </a:p>
        </p:txBody>
      </p:sp>
    </p:spTree>
    <p:extLst>
      <p:ext uri="{BB962C8B-B14F-4D97-AF65-F5344CB8AC3E}">
        <p14:creationId xmlns:p14="http://schemas.microsoft.com/office/powerpoint/2010/main" val="37207278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8:notes"/>
          <p:cNvSpPr txBox="1">
            <a:spLocks noGrp="1"/>
          </p:cNvSpPr>
          <p:nvPr>
            <p:ph type="body" idx="1"/>
          </p:nvPr>
        </p:nvSpPr>
        <p:spPr>
          <a:xfrm>
            <a:off x="943610" y="4447461"/>
            <a:ext cx="5189855" cy="4213384"/>
          </a:xfrm>
          <a:prstGeom prst="rect">
            <a:avLst/>
          </a:prstGeom>
          <a:noFill/>
          <a:ln>
            <a:noFill/>
          </a:ln>
        </p:spPr>
        <p:txBody>
          <a:bodyPr spcFirstLastPara="1" wrap="square" lIns="93921" tIns="93921" rIns="93921" bIns="93921" anchor="t" anchorCtr="0">
            <a:noAutofit/>
          </a:bodyPr>
          <a:lstStyle/>
          <a:p>
            <a:pPr marL="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CA" altLang="en-US" sz="1200" b="1" i="1" dirty="0"/>
              <a:t>KEEP THE</a:t>
            </a:r>
            <a:r>
              <a:rPr lang="en-CA" altLang="en-US" sz="1200" b="1" i="1" baseline="0" dirty="0"/>
              <a:t> REQUIRED NUMBER FO SLIDES FOR THE LENGTH OF THE CASE STUDY</a:t>
            </a:r>
            <a:r>
              <a:rPr lang="en-CA" altLang="en-US" sz="1200" b="1" i="1" dirty="0"/>
              <a:t> _ DO NOT ERASE </a:t>
            </a:r>
          </a:p>
          <a:p>
            <a:pPr marL="0"/>
            <a:endParaRPr lang="en-CA" sz="1200" b="1" dirty="0">
              <a:ea typeface="Tahoma"/>
              <a:cs typeface="Tahoma"/>
            </a:endParaRPr>
          </a:p>
          <a:p>
            <a:pPr marL="0"/>
            <a:r>
              <a:rPr lang="en-CA" sz="1200" b="1" dirty="0">
                <a:ea typeface="Tahoma"/>
                <a:cs typeface="Tahoma"/>
              </a:rPr>
              <a:t>Attempt to add at least a 10-minute segment of EFM tracing, printing at 3cm/min</a:t>
            </a:r>
          </a:p>
          <a:p>
            <a:pPr marL="0"/>
            <a:r>
              <a:rPr lang="en-CA" sz="1200" b="1" dirty="0">
                <a:ea typeface="Tahoma"/>
                <a:cs typeface="Tahoma"/>
              </a:rPr>
              <a:t>Interpretation of the case study should be completed by multidisciplinary team prior to presentation to learners. </a:t>
            </a:r>
          </a:p>
          <a:p>
            <a:pPr marL="0"/>
            <a:endParaRPr lang="en-CA" sz="1200" b="1" dirty="0">
              <a:ea typeface="Tahoma"/>
              <a:cs typeface="Tahoma"/>
            </a:endParaRPr>
          </a:p>
          <a:p>
            <a:pPr marL="0"/>
            <a:r>
              <a:rPr lang="en-CA" sz="1200" b="1" dirty="0">
                <a:ea typeface="Tahoma"/>
                <a:cs typeface="Tahoma"/>
              </a:rPr>
              <a:t>Quality of tracing: </a:t>
            </a:r>
            <a:endParaRPr lang="en-CA" sz="1200" dirty="0">
              <a:ea typeface="Tahoma"/>
              <a:cs typeface="Tahoma"/>
            </a:endParaRPr>
          </a:p>
          <a:p>
            <a:pPr marL="0"/>
            <a:r>
              <a:rPr lang="en-CA" sz="1200" b="1" dirty="0">
                <a:ea typeface="Tahoma"/>
                <a:cs typeface="Tahoma"/>
              </a:rPr>
              <a:t>Uterine Activity:</a:t>
            </a:r>
          </a:p>
          <a:p>
            <a:pPr marL="0"/>
            <a:endParaRPr lang="en-CA" sz="1200" b="1" dirty="0">
              <a:ea typeface="Tahoma"/>
              <a:cs typeface="Tahoma"/>
            </a:endParaRPr>
          </a:p>
          <a:p>
            <a:pPr marL="0">
              <a:defRPr/>
            </a:pPr>
            <a:r>
              <a:rPr lang="en-CA" sz="1200" b="1" dirty="0">
                <a:ea typeface="Tahoma"/>
                <a:cs typeface="Tahoma"/>
              </a:rPr>
              <a:t>Baseline: </a:t>
            </a:r>
          </a:p>
          <a:p>
            <a:pPr marL="0">
              <a:defRPr/>
            </a:pPr>
            <a:r>
              <a:rPr lang="en-CA" sz="1200" b="1" dirty="0">
                <a:ea typeface="Tahoma"/>
                <a:cs typeface="Tahoma"/>
              </a:rPr>
              <a:t>Variability: </a:t>
            </a:r>
            <a:endParaRPr lang="en-CA" sz="1200" b="1" dirty="0">
              <a:ea typeface="ＭＳ Ｐゴシック"/>
              <a:cs typeface="Tahoma"/>
            </a:endParaRPr>
          </a:p>
          <a:p>
            <a:pPr marL="0"/>
            <a:r>
              <a:rPr lang="en-CA" sz="1200" b="1" dirty="0">
                <a:ea typeface="Tahoma"/>
                <a:cs typeface="Tahoma"/>
              </a:rPr>
              <a:t>Accelerations: </a:t>
            </a:r>
            <a:endParaRPr lang="en-CA" sz="1200" b="1" dirty="0"/>
          </a:p>
          <a:p>
            <a:pPr marL="0"/>
            <a:r>
              <a:rPr lang="en-CA" sz="1200" b="1" dirty="0">
                <a:ea typeface="Tahoma"/>
                <a:cs typeface="Tahoma"/>
              </a:rPr>
              <a:t>Decelerations: </a:t>
            </a:r>
          </a:p>
          <a:p>
            <a:pPr marL="0"/>
            <a:endParaRPr lang="en-CA" sz="1200" b="1" u="sng" dirty="0">
              <a:ea typeface="Tahoma"/>
              <a:cs typeface="Tahoma"/>
              <a:sym typeface="Wingdings" panose="05000000000000000000" pitchFamily="2" charset="2"/>
            </a:endParaRPr>
          </a:p>
          <a:p>
            <a:pPr marL="0"/>
            <a:r>
              <a:rPr lang="en-CA" sz="1200" u="sng" dirty="0">
                <a:ea typeface="Tahoma"/>
                <a:cs typeface="Tahoma"/>
                <a:sym typeface="Wingdings" panose="05000000000000000000" pitchFamily="2" charset="2"/>
              </a:rPr>
              <a:t>Instructor Note</a:t>
            </a:r>
            <a:r>
              <a:rPr lang="en-CA" sz="1200" dirty="0">
                <a:ea typeface="Tahoma"/>
                <a:cs typeface="Tahoma"/>
                <a:sym typeface="Wingdings" panose="05000000000000000000" pitchFamily="2" charset="2"/>
              </a:rPr>
              <a:t>: Guide learners through discussion here, but assume this is a change in baseline. </a:t>
            </a:r>
            <a:endParaRPr lang="en-CA" sz="1200" b="1" dirty="0">
              <a:ea typeface="Tahoma"/>
              <a:cs typeface="Tahoma"/>
            </a:endParaRPr>
          </a:p>
          <a:p>
            <a:pPr marL="0"/>
            <a:r>
              <a:rPr lang="en-CA" sz="1200" b="1" dirty="0">
                <a:ea typeface="Tahoma"/>
                <a:cs typeface="Tahoma"/>
              </a:rPr>
              <a:t>Classification:</a:t>
            </a:r>
          </a:p>
          <a:p>
            <a:pPr marL="0"/>
            <a:endParaRPr lang="en-CA" sz="1200" b="1" dirty="0"/>
          </a:p>
          <a:p>
            <a:pPr marL="0"/>
            <a:r>
              <a:rPr lang="en-CA" sz="1200" b="1" dirty="0"/>
              <a:t>Interpretation</a:t>
            </a:r>
            <a:r>
              <a:rPr lang="en-CA" sz="1200" dirty="0"/>
              <a:t> within the whole clinical picture</a:t>
            </a:r>
            <a:r>
              <a:rPr lang="en-CA" sz="1200" b="1" dirty="0"/>
              <a:t>:</a:t>
            </a:r>
            <a:r>
              <a:rPr lang="en-CA" sz="1200" dirty="0"/>
              <a:t> </a:t>
            </a:r>
          </a:p>
          <a:p>
            <a:pPr marL="0" indent="-176131">
              <a:buFont typeface="Arial" panose="020B0604020202020204" pitchFamily="34" charset="0"/>
              <a:buChar char="•"/>
            </a:pPr>
            <a:r>
              <a:rPr lang="en-CA" sz="1200" dirty="0">
                <a:ea typeface="Tahoma"/>
                <a:cs typeface="Tahoma"/>
              </a:rPr>
              <a:t>Risk factors:</a:t>
            </a:r>
          </a:p>
          <a:p>
            <a:pPr marL="0" indent="-176131">
              <a:buFont typeface="Arial" panose="020B0604020202020204" pitchFamily="34" charset="0"/>
              <a:buChar char="•"/>
            </a:pPr>
            <a:r>
              <a:rPr lang="en-CA" sz="1200" dirty="0">
                <a:ea typeface="Tahoma"/>
                <a:cs typeface="Tahoma"/>
              </a:rPr>
              <a:t>Fetal/maternal adaptations:</a:t>
            </a:r>
          </a:p>
          <a:p>
            <a:pPr marL="0" indent="-176131">
              <a:buFont typeface="Arial" panose="020B0604020202020204" pitchFamily="34" charset="0"/>
              <a:buChar char="•"/>
            </a:pPr>
            <a:r>
              <a:rPr lang="en-CA" sz="1200" dirty="0">
                <a:ea typeface="Tahoma"/>
                <a:cs typeface="Tahoma"/>
              </a:rPr>
              <a:t>Current labour assessments: </a:t>
            </a:r>
          </a:p>
          <a:p>
            <a:pPr marL="0" indent="-176131">
              <a:buFont typeface="Arial" panose="020B0604020202020204" pitchFamily="34" charset="0"/>
              <a:buChar char="•"/>
            </a:pPr>
            <a:r>
              <a:rPr lang="en-CA" sz="1200" dirty="0">
                <a:ea typeface="Tahoma"/>
                <a:cs typeface="Tahoma"/>
              </a:rPr>
              <a:t>Fetal HR controls: </a:t>
            </a:r>
          </a:p>
          <a:p>
            <a:pPr marL="0" indent="-176131">
              <a:buFont typeface="Arial" panose="020B0604020202020204" pitchFamily="34" charset="0"/>
              <a:buChar char="•"/>
            </a:pPr>
            <a:r>
              <a:rPr lang="en-CA" sz="1200" dirty="0">
                <a:ea typeface="Tahoma"/>
                <a:cs typeface="Tahoma"/>
              </a:rPr>
              <a:t>Interpretation:</a:t>
            </a:r>
          </a:p>
          <a:p>
            <a:pPr marL="0" indent="-176131">
              <a:buFont typeface="Arial" panose="020B0604020202020204" pitchFamily="34" charset="0"/>
              <a:buChar char="•"/>
            </a:pPr>
            <a:endParaRPr lang="en-CA" sz="1200" b="1" dirty="0"/>
          </a:p>
          <a:p>
            <a:pPr marL="0"/>
            <a:r>
              <a:rPr lang="en-CA" sz="1200" b="1" dirty="0"/>
              <a:t>Response: Add necessary or expected response </a:t>
            </a:r>
          </a:p>
          <a:p>
            <a:pPr marL="0"/>
            <a:r>
              <a:rPr lang="en-CA" sz="1200" b="1" dirty="0"/>
              <a:t>For example: </a:t>
            </a:r>
          </a:p>
          <a:p>
            <a:pPr marL="0" indent="-176131">
              <a:buFont typeface="Arial" panose="020B0604020202020204" pitchFamily="34" charset="0"/>
              <a:buChar char="•"/>
            </a:pPr>
            <a:r>
              <a:rPr lang="en-CA" sz="1200" dirty="0">
                <a:ea typeface="Tahoma"/>
                <a:cs typeface="Tahoma"/>
              </a:rPr>
              <a:t>Intrauterine resuscitation: change position, decrease or stop oxytocin (discuss how to make decision), slow deep breathing</a:t>
            </a:r>
          </a:p>
          <a:p>
            <a:pPr marL="0" indent="-176131">
              <a:buFont typeface="Arial" panose="020B0604020202020204" pitchFamily="34" charset="0"/>
              <a:buChar char="•"/>
            </a:pPr>
            <a:r>
              <a:rPr lang="en-CA" sz="1200" dirty="0">
                <a:ea typeface="Tahoma"/>
                <a:cs typeface="Tahoma"/>
              </a:rPr>
              <a:t>Continue to monitor VS closely, including oxygen saturation</a:t>
            </a:r>
            <a:endParaRPr lang="en-CA" sz="1200" dirty="0"/>
          </a:p>
          <a:p>
            <a:pPr marL="0" indent="-176131">
              <a:buFont typeface="Arial" panose="020B0604020202020204" pitchFamily="34" charset="0"/>
              <a:buChar char="•"/>
            </a:pPr>
            <a:r>
              <a:rPr lang="en-CA" sz="1200" dirty="0">
                <a:ea typeface="Tahoma"/>
                <a:cs typeface="Tahoma"/>
              </a:rPr>
              <a:t>Notify primary care provider</a:t>
            </a:r>
          </a:p>
          <a:p>
            <a:pPr marL="0" indent="-176131">
              <a:buFont typeface="Arial" panose="020B0604020202020204" pitchFamily="34" charset="0"/>
              <a:buChar char="•"/>
            </a:pPr>
            <a:r>
              <a:rPr lang="en-CA" sz="1200" dirty="0"/>
              <a:t>Confirm ongoing plan of care</a:t>
            </a:r>
          </a:p>
          <a:p>
            <a:pPr marL="0" indent="-176131">
              <a:buFont typeface="Arial" panose="020B0604020202020204" pitchFamily="34" charset="0"/>
              <a:buChar char="•"/>
            </a:pPr>
            <a:r>
              <a:rPr lang="en-CA" sz="1200" dirty="0">
                <a:ea typeface="Tahoma"/>
                <a:cs typeface="Tahoma"/>
              </a:rPr>
              <a:t>Document and continue to monitor.</a:t>
            </a:r>
          </a:p>
          <a:p>
            <a:pPr marL="0" indent="-176131">
              <a:buFont typeface="Arial" panose="020B0604020202020204" pitchFamily="34" charset="0"/>
              <a:buChar char="•"/>
            </a:pPr>
            <a:endParaRPr lang="en-CA" sz="1200" dirty="0">
              <a:ea typeface="Tahoma"/>
              <a:cs typeface="Tahoma"/>
            </a:endParaRPr>
          </a:p>
          <a:p>
            <a:pPr marL="0" indent="0"/>
            <a:r>
              <a:rPr lang="en-CA" sz="1200" u="sng" dirty="0">
                <a:ea typeface="Tahoma"/>
                <a:cs typeface="Tahoma"/>
              </a:rPr>
              <a:t>Instructor Notes</a:t>
            </a:r>
            <a:r>
              <a:rPr lang="en-CA" sz="1200" dirty="0">
                <a:ea typeface="Tahoma"/>
                <a:cs typeface="Tahoma"/>
              </a:rPr>
              <a:t>:</a:t>
            </a:r>
            <a:endParaRPr lang="en-CA" sz="1200" u="sng" dirty="0">
              <a:ea typeface="Tahoma"/>
              <a:cs typeface="Tahoma"/>
            </a:endParaRPr>
          </a:p>
        </p:txBody>
      </p:sp>
      <p:sp>
        <p:nvSpPr>
          <p:cNvPr id="189" name="Google Shape;189;p8:notes"/>
          <p:cNvSpPr>
            <a:spLocks noGrp="1" noRot="1" noChangeAspect="1"/>
          </p:cNvSpPr>
          <p:nvPr>
            <p:ph type="sldImg" idx="2"/>
          </p:nvPr>
        </p:nvSpPr>
        <p:spPr>
          <a:xfrm>
            <a:off x="417513" y="701675"/>
            <a:ext cx="6242050" cy="351155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42655563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198438"/>
            <a:ext cx="4733925" cy="2663825"/>
          </a:xfrm>
        </p:spPr>
      </p:sp>
      <p:sp>
        <p:nvSpPr>
          <p:cNvPr id="3" name="Notes Placeholder 2"/>
          <p:cNvSpPr>
            <a:spLocks noGrp="1"/>
          </p:cNvSpPr>
          <p:nvPr>
            <p:ph type="body" idx="1"/>
          </p:nvPr>
        </p:nvSpPr>
        <p:spPr/>
        <p:txBody>
          <a:bodyPr/>
          <a:lstStyle/>
          <a:p>
            <a:r>
              <a:rPr lang="en-CA" sz="1100" b="1" dirty="0">
                <a:cs typeface="Calibri"/>
              </a:rPr>
              <a:t>Impending </a:t>
            </a:r>
            <a:r>
              <a:rPr lang="en-CA" sz="1100" b="1" u="sng" dirty="0">
                <a:cs typeface="Calibri"/>
              </a:rPr>
              <a:t>DECOMPENSATION</a:t>
            </a:r>
            <a:endParaRPr lang="en-CA" sz="1100" b="1" dirty="0"/>
          </a:p>
          <a:p>
            <a:endParaRPr lang="en-CA" sz="1100" b="1" dirty="0"/>
          </a:p>
          <a:p>
            <a:r>
              <a:rPr lang="en-CA" sz="1100" b="1" dirty="0">
                <a:solidFill>
                  <a:schemeClr val="tx1"/>
                </a:solidFill>
              </a:rPr>
              <a:t>Results from:</a:t>
            </a:r>
            <a:endParaRPr lang="en-CA" sz="1100" dirty="0"/>
          </a:p>
          <a:p>
            <a:pPr marL="171450" indent="-171450">
              <a:buFont typeface="Wingdings" panose="05000000000000000000" pitchFamily="2" charset="2"/>
              <a:buChar char="ü"/>
            </a:pPr>
            <a:r>
              <a:rPr lang="en-CA" sz="1100" dirty="0"/>
              <a:t>When anaerobic metabolism is sustained and metabolic acidosis develops, the fetus is not be able to compensate indefinitely.</a:t>
            </a:r>
            <a:endParaRPr lang="en-CA" sz="1100" dirty="0">
              <a:solidFill>
                <a:schemeClr val="tx1"/>
              </a:solidFill>
              <a:cs typeface="Calibri" panose="020F0502020204030204"/>
            </a:endParaRPr>
          </a:p>
          <a:p>
            <a:pPr marL="171450" indent="-171450">
              <a:buFont typeface="Wingdings" panose="05000000000000000000" pitchFamily="2" charset="2"/>
              <a:buChar char="ü"/>
            </a:pPr>
            <a:r>
              <a:rPr lang="en-CA" sz="1100" dirty="0"/>
              <a:t>The fetus' ability to compensate depends heavily on their risk factors and adaptations heading into labour along with the current clinical picture – Refer to mind map.</a:t>
            </a:r>
            <a:endParaRPr lang="en-CA" sz="1100" dirty="0">
              <a:cs typeface="Calibri" panose="020F0502020204030204"/>
            </a:endParaRPr>
          </a:p>
          <a:p>
            <a:endParaRPr lang="en-CA" sz="1100" dirty="0">
              <a:cs typeface="Calibri" panose="020F0502020204030204"/>
            </a:endParaRPr>
          </a:p>
          <a:p>
            <a:r>
              <a:rPr lang="en-CA" sz="1100" b="1" dirty="0">
                <a:solidFill>
                  <a:schemeClr val="tx1"/>
                </a:solidFill>
              </a:rPr>
              <a:t>Visual Clues:</a:t>
            </a:r>
          </a:p>
          <a:p>
            <a:pPr marL="171450" indent="-171450">
              <a:buFont typeface="Wingdings" panose="05000000000000000000" pitchFamily="2" charset="2"/>
              <a:buChar char="ü"/>
            </a:pPr>
            <a:r>
              <a:rPr lang="en-CA" sz="1100" dirty="0">
                <a:solidFill>
                  <a:schemeClr val="tx1"/>
                </a:solidFill>
              </a:rPr>
              <a:t>Describes characteristics of a tracing that would be classified as abnormal</a:t>
            </a:r>
            <a:endParaRPr lang="en-CA" sz="1100" strike="sngStrike" dirty="0">
              <a:solidFill>
                <a:schemeClr val="tx1"/>
              </a:solidFill>
              <a:cs typeface="Calibri"/>
            </a:endParaRPr>
          </a:p>
          <a:p>
            <a:pPr marL="628650" lvl="1" indent="-171450">
              <a:buFont typeface="Arial" panose="020B0604020202020204" pitchFamily="34" charset="0"/>
              <a:buChar char="•"/>
            </a:pPr>
            <a:r>
              <a:rPr lang="en-CA" sz="1100" dirty="0">
                <a:solidFill>
                  <a:schemeClr val="tx1"/>
                </a:solidFill>
              </a:rPr>
              <a:t>Abnormal baseline (Tachycardia or bradycardia)</a:t>
            </a:r>
          </a:p>
          <a:p>
            <a:pPr marL="628650" lvl="1" indent="-171450">
              <a:buFont typeface="Arial" panose="020B0604020202020204" pitchFamily="34" charset="0"/>
              <a:buChar char="•"/>
            </a:pPr>
            <a:r>
              <a:rPr lang="en-CA" sz="1100" dirty="0">
                <a:solidFill>
                  <a:schemeClr val="tx1"/>
                </a:solidFill>
              </a:rPr>
              <a:t>Absent </a:t>
            </a:r>
            <a:r>
              <a:rPr lang="en-CA" sz="1100" dirty="0"/>
              <a:t> or marked variability</a:t>
            </a:r>
            <a:endParaRPr lang="en-CA" sz="1100" dirty="0">
              <a:solidFill>
                <a:schemeClr val="tx1"/>
              </a:solidFill>
              <a:cs typeface="Calibri"/>
            </a:endParaRPr>
          </a:p>
          <a:p>
            <a:pPr marL="628650" lvl="1" indent="-171450">
              <a:buFont typeface="Arial" panose="020B0604020202020204" pitchFamily="34" charset="0"/>
              <a:buChar char="•"/>
            </a:pPr>
            <a:r>
              <a:rPr lang="en-CA" sz="1100" dirty="0">
                <a:solidFill>
                  <a:schemeClr val="tx1"/>
                </a:solidFill>
              </a:rPr>
              <a:t>Repetitive </a:t>
            </a:r>
            <a:r>
              <a:rPr lang="en-CA" sz="1100" dirty="0"/>
              <a:t>(3 or more in a row) complicated</a:t>
            </a:r>
            <a:r>
              <a:rPr lang="en-CA" sz="1100" dirty="0">
                <a:solidFill>
                  <a:schemeClr val="tx1"/>
                </a:solidFill>
              </a:rPr>
              <a:t> variable decelerations (representing chemoreceptor stimulation)</a:t>
            </a:r>
            <a:endParaRPr lang="en-CA" sz="1100" dirty="0">
              <a:solidFill>
                <a:schemeClr val="tx1"/>
              </a:solidFill>
              <a:cs typeface="Calibri" panose="020F0502020204030204"/>
            </a:endParaRPr>
          </a:p>
          <a:p>
            <a:pPr marL="628650" lvl="1" indent="-171450">
              <a:buFont typeface="Arial" panose="020B0604020202020204" pitchFamily="34" charset="0"/>
              <a:buChar char="•"/>
            </a:pPr>
            <a:r>
              <a:rPr lang="en-CA" sz="1100" dirty="0">
                <a:solidFill>
                  <a:schemeClr val="tx1"/>
                </a:solidFill>
              </a:rPr>
              <a:t>Recurrent</a:t>
            </a:r>
            <a:r>
              <a:rPr lang="en-CA" sz="1100" baseline="0" dirty="0">
                <a:solidFill>
                  <a:schemeClr val="tx1"/>
                </a:solidFill>
              </a:rPr>
              <a:t> l</a:t>
            </a:r>
            <a:r>
              <a:rPr lang="en-CA" sz="1100" dirty="0">
                <a:solidFill>
                  <a:schemeClr val="tx1"/>
                </a:solidFill>
              </a:rPr>
              <a:t>ate decelerations (representing chemoreceptor stimulation) </a:t>
            </a:r>
            <a:r>
              <a:rPr lang="en-CA" sz="1100" dirty="0"/>
              <a:t>with more than 50% of contractions in a 20 minute period.</a:t>
            </a:r>
            <a:endParaRPr lang="en-CA" sz="1100" dirty="0">
              <a:solidFill>
                <a:schemeClr val="tx1"/>
              </a:solidFill>
              <a:cs typeface="Calibri" panose="020F0502020204030204"/>
            </a:endParaRPr>
          </a:p>
          <a:p>
            <a:pPr marL="628650" lvl="1" indent="-171450">
              <a:buFont typeface="Arial" panose="020B0604020202020204" pitchFamily="34" charset="0"/>
              <a:buChar char="•"/>
            </a:pPr>
            <a:r>
              <a:rPr lang="en-CA" sz="1100" dirty="0">
                <a:cs typeface="Calibri" panose="020F0502020204030204"/>
              </a:rPr>
              <a:t>Prolonged deceleration greater than 3 minutes or sudden sustained bradycardia (longer then 10 minutes from the onset)</a:t>
            </a:r>
            <a:endParaRPr lang="en-CA" sz="1100" dirty="0">
              <a:solidFill>
                <a:schemeClr val="tx1"/>
              </a:solidFill>
              <a:cs typeface="Calibri" panose="020F0502020204030204"/>
            </a:endParaRPr>
          </a:p>
          <a:p>
            <a:endParaRPr lang="en-CA" sz="1100" dirty="0"/>
          </a:p>
          <a:p>
            <a:r>
              <a:rPr lang="en-CA" sz="1100" b="1" dirty="0">
                <a:solidFill>
                  <a:schemeClr val="tx1"/>
                </a:solidFill>
              </a:rPr>
              <a:t>Actions:</a:t>
            </a:r>
            <a:endParaRPr lang="en-CA" sz="1100" dirty="0">
              <a:solidFill>
                <a:schemeClr val="tx1"/>
              </a:solidFill>
            </a:endParaRPr>
          </a:p>
          <a:p>
            <a:pPr marL="171450" indent="-171450">
              <a:buFont typeface="Wingdings" panose="05000000000000000000" pitchFamily="2" charset="2"/>
              <a:buChar char="ü"/>
            </a:pPr>
            <a:r>
              <a:rPr lang="en-CA" sz="1100" dirty="0">
                <a:solidFill>
                  <a:schemeClr val="tx1"/>
                </a:solidFill>
              </a:rPr>
              <a:t>Interpret within context – of the whole clinical </a:t>
            </a:r>
            <a:r>
              <a:rPr lang="en-CA" sz="1100" dirty="0"/>
              <a:t>picture</a:t>
            </a:r>
            <a:endParaRPr lang="en-CA" sz="1100" dirty="0">
              <a:cs typeface="Calibri" panose="020F0502020204030204"/>
            </a:endParaRPr>
          </a:p>
          <a:p>
            <a:pPr marL="171450" indent="-171450">
              <a:buFont typeface="Wingdings" panose="05000000000000000000" pitchFamily="2" charset="2"/>
              <a:buChar char="ü"/>
            </a:pPr>
            <a:r>
              <a:rPr lang="en-CA" sz="1100" dirty="0"/>
              <a:t>Enlist</a:t>
            </a:r>
            <a:r>
              <a:rPr lang="en-CA" sz="1100" dirty="0">
                <a:solidFill>
                  <a:schemeClr val="tx1"/>
                </a:solidFill>
              </a:rPr>
              <a:t> </a:t>
            </a:r>
            <a:r>
              <a:rPr lang="en-CA" sz="1100" dirty="0"/>
              <a:t>help</a:t>
            </a:r>
            <a:endParaRPr lang="en-CA" sz="1100" dirty="0">
              <a:cs typeface="Calibri" panose="020F0502020204030204"/>
            </a:endParaRPr>
          </a:p>
          <a:p>
            <a:pPr marL="171450" indent="-171450">
              <a:buFont typeface="Wingdings" panose="05000000000000000000" pitchFamily="2" charset="2"/>
              <a:buChar char="ü"/>
            </a:pPr>
            <a:r>
              <a:rPr lang="en-CA" sz="1100" dirty="0"/>
              <a:t>Respond</a:t>
            </a:r>
            <a:r>
              <a:rPr lang="en-CA" sz="1100" dirty="0">
                <a:solidFill>
                  <a:schemeClr val="tx1"/>
                </a:solidFill>
              </a:rPr>
              <a:t> to optimize maternal fetal circulation (</a:t>
            </a:r>
            <a:r>
              <a:rPr lang="en-CA" sz="1100" dirty="0"/>
              <a:t>intrauterine</a:t>
            </a:r>
            <a:r>
              <a:rPr lang="en-CA" sz="1100" dirty="0">
                <a:solidFill>
                  <a:schemeClr val="tx1"/>
                </a:solidFill>
              </a:rPr>
              <a:t> </a:t>
            </a:r>
            <a:r>
              <a:rPr lang="en-CA" sz="1100" dirty="0"/>
              <a:t>resuscitation</a:t>
            </a:r>
            <a:r>
              <a:rPr lang="en-CA" sz="1100" dirty="0">
                <a:solidFill>
                  <a:schemeClr val="tx1"/>
                </a:solidFill>
              </a:rPr>
              <a:t>)</a:t>
            </a:r>
            <a:endParaRPr lang="en-CA" sz="1100" dirty="0">
              <a:cs typeface="Calibri" panose="020F0502020204030204"/>
            </a:endParaRPr>
          </a:p>
          <a:p>
            <a:pPr marL="171450" indent="-171450">
              <a:buFont typeface="Wingdings" panose="05000000000000000000" pitchFamily="2" charset="2"/>
              <a:buChar char="ü"/>
            </a:pPr>
            <a:r>
              <a:rPr lang="en-CA" sz="1100" dirty="0">
                <a:solidFill>
                  <a:schemeClr val="tx1"/>
                </a:solidFill>
              </a:rPr>
              <a:t>Expedite delivery (may consider fetal scalp sampling or scalp lactate or operative delivery – depending on the whole clinical picture)</a:t>
            </a:r>
            <a:endParaRPr lang="en-CA" sz="1100" dirty="0">
              <a:cs typeface="Calibri" panose="020F0502020204030204"/>
            </a:endParaRPr>
          </a:p>
          <a:p>
            <a:pPr marL="171450" indent="-171450">
              <a:buFont typeface="Wingdings" panose="05000000000000000000" pitchFamily="2" charset="2"/>
              <a:buChar char="ü"/>
            </a:pPr>
            <a:r>
              <a:rPr lang="en-CA" sz="1100" dirty="0">
                <a:solidFill>
                  <a:schemeClr val="tx1"/>
                </a:solidFill>
              </a:rPr>
              <a:t>Document (all </a:t>
            </a:r>
            <a:r>
              <a:rPr lang="en-CA" sz="1100" dirty="0"/>
              <a:t>people notified</a:t>
            </a:r>
            <a:r>
              <a:rPr lang="en-CA" sz="1100" dirty="0">
                <a:solidFill>
                  <a:schemeClr val="tx1"/>
                </a:solidFill>
              </a:rPr>
              <a:t>, interventions, response to interventions)</a:t>
            </a:r>
            <a:endParaRPr lang="en-CA" sz="1100" dirty="0">
              <a:solidFill>
                <a:schemeClr val="tx1"/>
              </a:solidFill>
              <a:cs typeface="Calibri" panose="020F0502020204030204"/>
            </a:endParaRPr>
          </a:p>
          <a:p>
            <a:endParaRPr lang="en-CA" sz="1100" dirty="0">
              <a:solidFill>
                <a:schemeClr val="tx1"/>
              </a:solidFill>
            </a:endParaRPr>
          </a:p>
          <a:p>
            <a:endParaRPr lang="en-CA" sz="1100" dirty="0">
              <a:solidFill>
                <a:schemeClr val="tx1"/>
              </a:solidFill>
            </a:endParaRPr>
          </a:p>
          <a:p>
            <a:r>
              <a:rPr lang="en-CA" sz="1100" b="1" u="sng" dirty="0"/>
              <a:t>TEACHING TIP</a:t>
            </a:r>
            <a:r>
              <a:rPr lang="en-CA" sz="1100" b="1" dirty="0">
                <a:solidFill>
                  <a:schemeClr val="tx1"/>
                </a:solidFill>
              </a:rPr>
              <a:t>: </a:t>
            </a:r>
          </a:p>
          <a:p>
            <a:endParaRPr lang="en-CA" sz="1100" b="1" i="1" dirty="0">
              <a:solidFill>
                <a:schemeClr val="tx1"/>
              </a:solidFill>
            </a:endParaRPr>
          </a:p>
          <a:p>
            <a:r>
              <a:rPr lang="en-CA" sz="1100" b="1" i="1" dirty="0">
                <a:solidFill>
                  <a:schemeClr val="tx1"/>
                </a:solidFill>
              </a:rPr>
              <a:t>Discuss the significance of routine collection of cord blood samples for all deliveries.</a:t>
            </a:r>
            <a:r>
              <a:rPr lang="en-CA" sz="1100" b="1" dirty="0"/>
              <a:t> </a:t>
            </a:r>
            <a:endParaRPr lang="en-CA" sz="1100" b="1" dirty="0">
              <a:solidFill>
                <a:schemeClr val="tx1"/>
              </a:solidFill>
            </a:endParaRPr>
          </a:p>
          <a:p>
            <a:endParaRPr lang="en-CA" sz="1100" dirty="0">
              <a:solidFill>
                <a:schemeClr val="tx1"/>
              </a:solidFill>
            </a:endParaRPr>
          </a:p>
          <a:p>
            <a:pPr marL="171450" indent="-171450">
              <a:buFont typeface="Wingdings" panose="05000000000000000000" pitchFamily="2" charset="2"/>
              <a:buChar char="ü"/>
            </a:pPr>
            <a:r>
              <a:rPr lang="en-CA" sz="1100" b="1" dirty="0">
                <a:solidFill>
                  <a:schemeClr val="tx1"/>
                </a:solidFill>
              </a:rPr>
              <a:t>Recommendation:</a:t>
            </a:r>
            <a:r>
              <a:rPr lang="en-CA" sz="1100" dirty="0">
                <a:solidFill>
                  <a:schemeClr val="tx1"/>
                </a:solidFill>
              </a:rPr>
              <a:t> Routine </a:t>
            </a:r>
            <a:r>
              <a:rPr lang="en-CA" sz="1100" dirty="0"/>
              <a:t>cord blood</a:t>
            </a:r>
            <a:r>
              <a:rPr lang="en-CA" sz="1100" dirty="0">
                <a:solidFill>
                  <a:schemeClr val="tx1"/>
                </a:solidFill>
              </a:rPr>
              <a:t> gas collection of both arterial and venous cord blood is recommended for ALL births</a:t>
            </a:r>
            <a:r>
              <a:rPr lang="en-CA" sz="1100" dirty="0"/>
              <a:t> </a:t>
            </a:r>
            <a:r>
              <a:rPr lang="en-CA" sz="1100" dirty="0">
                <a:solidFill>
                  <a:schemeClr val="tx1"/>
                </a:solidFill>
              </a:rPr>
              <a:t>(SOGC, 2020)</a:t>
            </a:r>
            <a:endParaRPr lang="en-CA" sz="1100" dirty="0">
              <a:solidFill>
                <a:schemeClr val="tx1"/>
              </a:solidFill>
              <a:cs typeface="Calibri"/>
            </a:endParaRPr>
          </a:p>
          <a:p>
            <a:pPr marL="171450" indent="-171450">
              <a:buFont typeface="Wingdings" panose="05000000000000000000" pitchFamily="2" charset="2"/>
              <a:buChar char="ü"/>
            </a:pPr>
            <a:endParaRPr lang="en-CA" sz="1100" dirty="0">
              <a:solidFill>
                <a:schemeClr val="tx1"/>
              </a:solidFill>
            </a:endParaRPr>
          </a:p>
          <a:p>
            <a:pPr marL="171450" indent="-171450">
              <a:buFont typeface="Wingdings" panose="05000000000000000000" pitchFamily="2" charset="2"/>
              <a:buChar char="ü"/>
            </a:pPr>
            <a:r>
              <a:rPr lang="en-CA" sz="1100" b="1" dirty="0">
                <a:solidFill>
                  <a:schemeClr val="tx1"/>
                </a:solidFill>
              </a:rPr>
              <a:t>Benefits of routine </a:t>
            </a:r>
            <a:r>
              <a:rPr lang="en-CA" sz="1100" b="1" dirty="0"/>
              <a:t>cord</a:t>
            </a:r>
            <a:r>
              <a:rPr lang="en-CA" sz="1100" b="1" dirty="0">
                <a:solidFill>
                  <a:schemeClr val="tx1"/>
                </a:solidFill>
              </a:rPr>
              <a:t> blood</a:t>
            </a:r>
            <a:r>
              <a:rPr lang="en-CA" sz="1100" b="1" baseline="0" dirty="0">
                <a:solidFill>
                  <a:schemeClr val="tx1"/>
                </a:solidFill>
              </a:rPr>
              <a:t> </a:t>
            </a:r>
            <a:r>
              <a:rPr lang="en-CA" sz="1100" b="1" dirty="0"/>
              <a:t>analysis</a:t>
            </a:r>
            <a:r>
              <a:rPr lang="en-CA" sz="1100" b="1" dirty="0">
                <a:solidFill>
                  <a:schemeClr val="tx1"/>
                </a:solidFill>
              </a:rPr>
              <a:t>:</a:t>
            </a:r>
            <a:endParaRPr lang="en-CA" sz="1100" b="1" dirty="0">
              <a:solidFill>
                <a:schemeClr val="tx1"/>
              </a:solidFill>
              <a:cs typeface="Calibri"/>
            </a:endParaRPr>
          </a:p>
          <a:p>
            <a:pPr marL="628650" lvl="1" indent="-171450">
              <a:buFont typeface="Arial" panose="020B0604020202020204" pitchFamily="34" charset="0"/>
              <a:buChar char="•"/>
            </a:pPr>
            <a:r>
              <a:rPr lang="en-CA" sz="1100" dirty="0">
                <a:solidFill>
                  <a:schemeClr val="tx1"/>
                </a:solidFill>
              </a:rPr>
              <a:t>Quality control assessment and comparison data</a:t>
            </a:r>
          </a:p>
          <a:p>
            <a:pPr marL="628650" lvl="1" indent="-171450">
              <a:buFont typeface="Arial" panose="020B0604020202020204" pitchFamily="34" charset="0"/>
              <a:buChar char="•"/>
            </a:pPr>
            <a:r>
              <a:rPr lang="en-CA" sz="1100" dirty="0">
                <a:solidFill>
                  <a:schemeClr val="tx1"/>
                </a:solidFill>
              </a:rPr>
              <a:t>Provides data of both </a:t>
            </a:r>
            <a:r>
              <a:rPr lang="en-CA" sz="1100" dirty="0"/>
              <a:t>low-risk</a:t>
            </a:r>
            <a:r>
              <a:rPr lang="en-CA" sz="1100" dirty="0">
                <a:solidFill>
                  <a:schemeClr val="tx1"/>
                </a:solidFill>
              </a:rPr>
              <a:t> and </a:t>
            </a:r>
            <a:r>
              <a:rPr lang="en-CA" sz="1100" dirty="0"/>
              <a:t>high-risk</a:t>
            </a:r>
            <a:r>
              <a:rPr lang="en-CA" sz="1100" dirty="0">
                <a:solidFill>
                  <a:schemeClr val="tx1"/>
                </a:solidFill>
              </a:rPr>
              <a:t> deliveries and </a:t>
            </a:r>
            <a:r>
              <a:rPr lang="en-CA" sz="1100" dirty="0"/>
              <a:t>acid-base</a:t>
            </a:r>
            <a:r>
              <a:rPr lang="en-CA" sz="1100" dirty="0">
                <a:solidFill>
                  <a:schemeClr val="tx1"/>
                </a:solidFill>
              </a:rPr>
              <a:t> balance </a:t>
            </a:r>
            <a:r>
              <a:rPr lang="en-CA" sz="1100" dirty="0"/>
              <a:t>values for</a:t>
            </a:r>
            <a:r>
              <a:rPr lang="en-CA" sz="1100" dirty="0">
                <a:solidFill>
                  <a:schemeClr val="tx1"/>
                </a:solidFill>
              </a:rPr>
              <a:t> </a:t>
            </a:r>
            <a:r>
              <a:rPr lang="en-CA" sz="1100" dirty="0"/>
              <a:t>all</a:t>
            </a:r>
            <a:r>
              <a:rPr lang="en-CA" sz="1100" dirty="0">
                <a:solidFill>
                  <a:schemeClr val="tx1"/>
                </a:solidFill>
              </a:rPr>
              <a:t> </a:t>
            </a:r>
            <a:r>
              <a:rPr lang="en-CA" sz="1100" dirty="0"/>
              <a:t>types</a:t>
            </a:r>
            <a:r>
              <a:rPr lang="en-CA" sz="1100" dirty="0">
                <a:solidFill>
                  <a:schemeClr val="tx1"/>
                </a:solidFill>
              </a:rPr>
              <a:t> of fetal health surveillance</a:t>
            </a:r>
            <a:endParaRPr lang="en-CA" sz="1100" dirty="0">
              <a:solidFill>
                <a:schemeClr val="tx1"/>
              </a:solidFill>
              <a:cs typeface="Calibri"/>
            </a:endParaRPr>
          </a:p>
          <a:p>
            <a:pPr marL="628650" lvl="1" indent="-171450">
              <a:buFont typeface="Arial" panose="020B0604020202020204" pitchFamily="34" charset="0"/>
              <a:buChar char="•"/>
            </a:pPr>
            <a:r>
              <a:rPr lang="en-CA" sz="1100" dirty="0"/>
              <a:t>Confirms which sample is</a:t>
            </a:r>
            <a:r>
              <a:rPr lang="en-CA" sz="1100" dirty="0">
                <a:solidFill>
                  <a:schemeClr val="tx1"/>
                </a:solidFill>
              </a:rPr>
              <a:t> </a:t>
            </a:r>
            <a:r>
              <a:rPr lang="en-CA" sz="1100" dirty="0"/>
              <a:t>arterial</a:t>
            </a:r>
            <a:r>
              <a:rPr lang="en-CA" sz="1100" dirty="0">
                <a:solidFill>
                  <a:schemeClr val="tx1"/>
                </a:solidFill>
              </a:rPr>
              <a:t> – about 25% of samples labeled </a:t>
            </a:r>
            <a:r>
              <a:rPr lang="en-CA" sz="1100" dirty="0"/>
              <a:t>'arterial'</a:t>
            </a:r>
            <a:r>
              <a:rPr lang="en-CA" sz="1100" dirty="0">
                <a:solidFill>
                  <a:schemeClr val="tx1"/>
                </a:solidFill>
              </a:rPr>
              <a:t> are actually </a:t>
            </a:r>
            <a:r>
              <a:rPr lang="en-CA" sz="1100" dirty="0"/>
              <a:t>'venous'</a:t>
            </a:r>
            <a:endParaRPr lang="en-CA" sz="1100" dirty="0">
              <a:solidFill>
                <a:schemeClr val="tx1"/>
              </a:solidFill>
              <a:cs typeface="Calibri" panose="020F0502020204030204"/>
            </a:endParaRPr>
          </a:p>
          <a:p>
            <a:pPr marL="0" indent="0">
              <a:buFont typeface="Arial" panose="020B0604020202020204" pitchFamily="34" charset="0"/>
              <a:buNone/>
            </a:pPr>
            <a:endParaRPr lang="en-CA" sz="1100" dirty="0">
              <a:solidFill>
                <a:schemeClr val="tx1"/>
              </a:solidFill>
            </a:endParaRPr>
          </a:p>
          <a:p>
            <a:r>
              <a:rPr lang="en-CA" sz="1100" dirty="0">
                <a:solidFill>
                  <a:schemeClr val="tx1"/>
                </a:solidFill>
              </a:rPr>
              <a:t>**</a:t>
            </a:r>
            <a:r>
              <a:rPr lang="en-CA" sz="1100" b="1" dirty="0"/>
              <a:t>Delayed</a:t>
            </a:r>
            <a:r>
              <a:rPr lang="en-CA" sz="1100" b="1" dirty="0">
                <a:solidFill>
                  <a:schemeClr val="tx1"/>
                </a:solidFill>
              </a:rPr>
              <a:t> cord clamping</a:t>
            </a:r>
            <a:r>
              <a:rPr lang="en-CA" sz="1100" dirty="0">
                <a:solidFill>
                  <a:schemeClr val="tx1"/>
                </a:solidFill>
              </a:rPr>
              <a:t> will impact results – be sure to note time of delivery, time of clamping and time of sample collection for the lab so they may provide the most accurate values.</a:t>
            </a:r>
            <a:endParaRPr lang="en-CA" sz="1100" dirty="0">
              <a:solidFill>
                <a:schemeClr val="tx1"/>
              </a:solidFill>
              <a:cs typeface="Calibri"/>
            </a:endParaRPr>
          </a:p>
          <a:p>
            <a:endParaRPr lang="en-CA" sz="1100" dirty="0">
              <a:solidFill>
                <a:schemeClr val="tx1"/>
              </a:solidFill>
            </a:endParaRPr>
          </a:p>
          <a:p>
            <a:endParaRPr lang="en-CA" sz="1100" dirty="0">
              <a:solidFill>
                <a:schemeClr val="tx1"/>
              </a:solidFill>
              <a:cs typeface="Calibri" panose="020F0502020204030204"/>
            </a:endParaRPr>
          </a:p>
          <a:p>
            <a:endParaRPr lang="en-CA" sz="1100" dirty="0">
              <a:solidFill>
                <a:schemeClr val="tx1"/>
              </a:solidFill>
              <a:cs typeface="Calibri" panose="020F0502020204030204"/>
            </a:endParaRPr>
          </a:p>
          <a:p>
            <a:endParaRPr lang="en-CA" sz="1100" dirty="0">
              <a:cs typeface="Calibri" panose="020F0502020204030204"/>
            </a:endParaRPr>
          </a:p>
          <a:p>
            <a:endParaRPr lang="en-CA" sz="1100" dirty="0">
              <a:cs typeface="Calibri" panose="020F0502020204030204"/>
            </a:endParaRPr>
          </a:p>
          <a:p>
            <a:endParaRPr lang="en-CA" sz="1100" dirty="0">
              <a:cs typeface="Calibri" panose="020F0502020204030204"/>
            </a:endParaRPr>
          </a:p>
          <a:p>
            <a:endParaRPr lang="en-CA" sz="1100" dirty="0">
              <a:cs typeface="Calibri" panose="020F0502020204030204"/>
            </a:endParaRPr>
          </a:p>
        </p:txBody>
      </p:sp>
      <p:sp>
        <p:nvSpPr>
          <p:cNvPr id="4" name="Slide Number Placeholder 3"/>
          <p:cNvSpPr>
            <a:spLocks noGrp="1"/>
          </p:cNvSpPr>
          <p:nvPr>
            <p:ph type="sldNum" sz="quarter" idx="10"/>
          </p:nvPr>
        </p:nvSpPr>
        <p:spPr/>
        <p:txBody>
          <a:bodyPr/>
          <a:lstStyle/>
          <a:p>
            <a:fld id="{F3D0291D-CBDA-4732-8038-41DAC9F0F702}" type="slidenum">
              <a:rPr lang="en-CA" smtClean="0"/>
              <a:t>17</a:t>
            </a:fld>
            <a:endParaRPr lang="en-CA" dirty="0"/>
          </a:p>
        </p:txBody>
      </p:sp>
    </p:spTree>
    <p:extLst>
      <p:ext uri="{BB962C8B-B14F-4D97-AF65-F5344CB8AC3E}">
        <p14:creationId xmlns:p14="http://schemas.microsoft.com/office/powerpoint/2010/main" val="40535585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8:notes"/>
          <p:cNvSpPr txBox="1">
            <a:spLocks noGrp="1"/>
          </p:cNvSpPr>
          <p:nvPr>
            <p:ph type="body" idx="1"/>
          </p:nvPr>
        </p:nvSpPr>
        <p:spPr>
          <a:xfrm>
            <a:off x="943610" y="4447461"/>
            <a:ext cx="5189855" cy="4213384"/>
          </a:xfrm>
          <a:prstGeom prst="rect">
            <a:avLst/>
          </a:prstGeom>
          <a:noFill/>
          <a:ln>
            <a:noFill/>
          </a:ln>
        </p:spPr>
        <p:txBody>
          <a:bodyPr spcFirstLastPara="1" wrap="square" lIns="93921" tIns="93921" rIns="93921" bIns="93921" anchor="t" anchorCtr="0">
            <a:noAutofit/>
          </a:bodyPr>
          <a:lstStyle/>
          <a:p>
            <a:pPr marL="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CA" altLang="en-US" sz="1200" b="1" i="1" dirty="0"/>
              <a:t>KEEP THE</a:t>
            </a:r>
            <a:r>
              <a:rPr lang="en-CA" altLang="en-US" sz="1200" b="1" i="1" baseline="0" dirty="0"/>
              <a:t> REQUIRED NUMBER FO SLIDES FOR THE LENGTH OF THE CASE STUDY</a:t>
            </a:r>
            <a:r>
              <a:rPr lang="en-CA" altLang="en-US" sz="1200" b="1" i="1" dirty="0"/>
              <a:t> _ DO NOT ERASE </a:t>
            </a:r>
          </a:p>
          <a:p>
            <a:pPr marL="0"/>
            <a:endParaRPr lang="en-CA" sz="1200" b="1" dirty="0">
              <a:ea typeface="Tahoma"/>
              <a:cs typeface="Tahoma"/>
            </a:endParaRPr>
          </a:p>
          <a:p>
            <a:pPr marL="0"/>
            <a:r>
              <a:rPr lang="en-CA" sz="1200" b="1" dirty="0">
                <a:ea typeface="Tahoma"/>
                <a:cs typeface="Tahoma"/>
              </a:rPr>
              <a:t>Attempt to add at least a 10-minute segment of EFM tracing, printing at 3cm/min</a:t>
            </a:r>
          </a:p>
          <a:p>
            <a:pPr marL="0"/>
            <a:r>
              <a:rPr lang="en-CA" sz="1200" b="1" dirty="0">
                <a:ea typeface="Tahoma"/>
                <a:cs typeface="Tahoma"/>
              </a:rPr>
              <a:t>Interpretation of the case study should be completed by multidisciplinary team prior to presentation to learners. </a:t>
            </a:r>
          </a:p>
          <a:p>
            <a:pPr marL="0"/>
            <a:endParaRPr lang="en-CA" sz="1200" b="1" dirty="0">
              <a:ea typeface="Tahoma"/>
              <a:cs typeface="Tahoma"/>
            </a:endParaRPr>
          </a:p>
          <a:p>
            <a:pPr marL="0"/>
            <a:r>
              <a:rPr lang="en-CA" sz="1200" b="1" dirty="0">
                <a:ea typeface="Tahoma"/>
                <a:cs typeface="Tahoma"/>
              </a:rPr>
              <a:t>Quality of tracing: </a:t>
            </a:r>
            <a:endParaRPr lang="en-CA" sz="1200" dirty="0">
              <a:ea typeface="Tahoma"/>
              <a:cs typeface="Tahoma"/>
            </a:endParaRPr>
          </a:p>
          <a:p>
            <a:pPr marL="0"/>
            <a:r>
              <a:rPr lang="en-CA" sz="1200" b="1" dirty="0">
                <a:ea typeface="Tahoma"/>
                <a:cs typeface="Tahoma"/>
              </a:rPr>
              <a:t>Uterine Activity:</a:t>
            </a:r>
          </a:p>
          <a:p>
            <a:pPr marL="0"/>
            <a:endParaRPr lang="en-CA" sz="1200" b="1" dirty="0">
              <a:ea typeface="Tahoma"/>
              <a:cs typeface="Tahoma"/>
            </a:endParaRPr>
          </a:p>
          <a:p>
            <a:pPr marL="0">
              <a:defRPr/>
            </a:pPr>
            <a:r>
              <a:rPr lang="en-CA" sz="1200" b="1" dirty="0">
                <a:ea typeface="Tahoma"/>
                <a:cs typeface="Tahoma"/>
              </a:rPr>
              <a:t>Baseline: </a:t>
            </a:r>
          </a:p>
          <a:p>
            <a:pPr marL="0">
              <a:defRPr/>
            </a:pPr>
            <a:r>
              <a:rPr lang="en-CA" sz="1200" b="1" dirty="0">
                <a:ea typeface="Tahoma"/>
                <a:cs typeface="Tahoma"/>
              </a:rPr>
              <a:t>Variability: </a:t>
            </a:r>
            <a:endParaRPr lang="en-CA" sz="1200" b="1" dirty="0">
              <a:ea typeface="ＭＳ Ｐゴシック"/>
              <a:cs typeface="Tahoma"/>
            </a:endParaRPr>
          </a:p>
          <a:p>
            <a:pPr marL="0"/>
            <a:r>
              <a:rPr lang="en-CA" sz="1200" b="1" dirty="0">
                <a:ea typeface="Tahoma"/>
                <a:cs typeface="Tahoma"/>
              </a:rPr>
              <a:t>Accelerations: </a:t>
            </a:r>
            <a:endParaRPr lang="en-CA" sz="1200" b="1" dirty="0"/>
          </a:p>
          <a:p>
            <a:pPr marL="0"/>
            <a:r>
              <a:rPr lang="en-CA" sz="1200" b="1" dirty="0">
                <a:ea typeface="Tahoma"/>
                <a:cs typeface="Tahoma"/>
              </a:rPr>
              <a:t>Decelerations: </a:t>
            </a:r>
          </a:p>
          <a:p>
            <a:pPr marL="0"/>
            <a:endParaRPr lang="en-CA" sz="1200" b="1" u="sng" dirty="0">
              <a:ea typeface="Tahoma"/>
              <a:cs typeface="Tahoma"/>
              <a:sym typeface="Wingdings" panose="05000000000000000000" pitchFamily="2" charset="2"/>
            </a:endParaRPr>
          </a:p>
          <a:p>
            <a:pPr marL="0"/>
            <a:r>
              <a:rPr lang="en-CA" sz="1200" u="sng" dirty="0">
                <a:ea typeface="Tahoma"/>
                <a:cs typeface="Tahoma"/>
                <a:sym typeface="Wingdings" panose="05000000000000000000" pitchFamily="2" charset="2"/>
              </a:rPr>
              <a:t>Instructor Note</a:t>
            </a:r>
            <a:r>
              <a:rPr lang="en-CA" sz="1200" dirty="0">
                <a:ea typeface="Tahoma"/>
                <a:cs typeface="Tahoma"/>
                <a:sym typeface="Wingdings" panose="05000000000000000000" pitchFamily="2" charset="2"/>
              </a:rPr>
              <a:t>: Guide learners through discussion here, but assume this is a change in baseline. </a:t>
            </a:r>
            <a:endParaRPr lang="en-CA" sz="1200" b="1" dirty="0">
              <a:ea typeface="Tahoma"/>
              <a:cs typeface="Tahoma"/>
            </a:endParaRPr>
          </a:p>
          <a:p>
            <a:pPr marL="0"/>
            <a:r>
              <a:rPr lang="en-CA" sz="1200" b="1" dirty="0">
                <a:ea typeface="Tahoma"/>
                <a:cs typeface="Tahoma"/>
              </a:rPr>
              <a:t>Classification:</a:t>
            </a:r>
          </a:p>
          <a:p>
            <a:pPr marL="0"/>
            <a:endParaRPr lang="en-CA" sz="1200" b="1" dirty="0"/>
          </a:p>
          <a:p>
            <a:pPr marL="0"/>
            <a:r>
              <a:rPr lang="en-CA" sz="1200" b="1" dirty="0"/>
              <a:t>Interpretation</a:t>
            </a:r>
            <a:r>
              <a:rPr lang="en-CA" sz="1200" dirty="0"/>
              <a:t> within the whole clinical picture</a:t>
            </a:r>
            <a:r>
              <a:rPr lang="en-CA" sz="1200" b="1" dirty="0"/>
              <a:t>:</a:t>
            </a:r>
            <a:r>
              <a:rPr lang="en-CA" sz="1200" dirty="0"/>
              <a:t> </a:t>
            </a:r>
          </a:p>
          <a:p>
            <a:pPr marL="0" indent="-176131">
              <a:buFont typeface="Arial" panose="020B0604020202020204" pitchFamily="34" charset="0"/>
              <a:buChar char="•"/>
            </a:pPr>
            <a:r>
              <a:rPr lang="en-CA" sz="1200" dirty="0">
                <a:ea typeface="Tahoma"/>
                <a:cs typeface="Tahoma"/>
              </a:rPr>
              <a:t>Risk factors:</a:t>
            </a:r>
          </a:p>
          <a:p>
            <a:pPr marL="0" indent="-176131">
              <a:buFont typeface="Arial" panose="020B0604020202020204" pitchFamily="34" charset="0"/>
              <a:buChar char="•"/>
            </a:pPr>
            <a:r>
              <a:rPr lang="en-CA" sz="1200" dirty="0">
                <a:ea typeface="Tahoma"/>
                <a:cs typeface="Tahoma"/>
              </a:rPr>
              <a:t>Fetal/maternal adaptations:</a:t>
            </a:r>
          </a:p>
          <a:p>
            <a:pPr marL="0" indent="-176131">
              <a:buFont typeface="Arial" panose="020B0604020202020204" pitchFamily="34" charset="0"/>
              <a:buChar char="•"/>
            </a:pPr>
            <a:r>
              <a:rPr lang="en-CA" sz="1200" dirty="0">
                <a:ea typeface="Tahoma"/>
                <a:cs typeface="Tahoma"/>
              </a:rPr>
              <a:t>Current labour assessments: </a:t>
            </a:r>
          </a:p>
          <a:p>
            <a:pPr marL="0" indent="-176131">
              <a:buFont typeface="Arial" panose="020B0604020202020204" pitchFamily="34" charset="0"/>
              <a:buChar char="•"/>
            </a:pPr>
            <a:r>
              <a:rPr lang="en-CA" sz="1200" dirty="0">
                <a:ea typeface="Tahoma"/>
                <a:cs typeface="Tahoma"/>
              </a:rPr>
              <a:t>Fetal HR controls: </a:t>
            </a:r>
          </a:p>
          <a:p>
            <a:pPr marL="0" indent="-176131">
              <a:buFont typeface="Arial" panose="020B0604020202020204" pitchFamily="34" charset="0"/>
              <a:buChar char="•"/>
            </a:pPr>
            <a:r>
              <a:rPr lang="en-CA" sz="1200" dirty="0">
                <a:ea typeface="Tahoma"/>
                <a:cs typeface="Tahoma"/>
              </a:rPr>
              <a:t>Interpretation:</a:t>
            </a:r>
          </a:p>
          <a:p>
            <a:pPr marL="0" indent="-176131">
              <a:buFont typeface="Arial" panose="020B0604020202020204" pitchFamily="34" charset="0"/>
              <a:buChar char="•"/>
            </a:pPr>
            <a:endParaRPr lang="en-CA" sz="1200" b="1" dirty="0"/>
          </a:p>
          <a:p>
            <a:pPr marL="0"/>
            <a:r>
              <a:rPr lang="en-CA" sz="1200" b="1" dirty="0"/>
              <a:t>Response: Add necessary or expected response </a:t>
            </a:r>
          </a:p>
          <a:p>
            <a:pPr marL="0"/>
            <a:r>
              <a:rPr lang="en-CA" sz="1200" b="1" dirty="0"/>
              <a:t>For example: </a:t>
            </a:r>
          </a:p>
          <a:p>
            <a:pPr marL="0" indent="-176131">
              <a:buFont typeface="Arial" panose="020B0604020202020204" pitchFamily="34" charset="0"/>
              <a:buChar char="•"/>
            </a:pPr>
            <a:r>
              <a:rPr lang="en-CA" sz="1200" dirty="0">
                <a:ea typeface="Tahoma"/>
                <a:cs typeface="Tahoma"/>
              </a:rPr>
              <a:t>Intrauterine resuscitation: change position, decrease or stop oxytocin (discuss how to make decision), slow deep breathing</a:t>
            </a:r>
          </a:p>
          <a:p>
            <a:pPr marL="0" indent="-176131">
              <a:buFont typeface="Arial" panose="020B0604020202020204" pitchFamily="34" charset="0"/>
              <a:buChar char="•"/>
            </a:pPr>
            <a:r>
              <a:rPr lang="en-CA" sz="1200" dirty="0">
                <a:ea typeface="Tahoma"/>
                <a:cs typeface="Tahoma"/>
              </a:rPr>
              <a:t>Continue to monitor VS closely, including oxygen saturation</a:t>
            </a:r>
            <a:endParaRPr lang="en-CA" sz="1200" dirty="0"/>
          </a:p>
          <a:p>
            <a:pPr marL="0" indent="-176131">
              <a:buFont typeface="Arial" panose="020B0604020202020204" pitchFamily="34" charset="0"/>
              <a:buChar char="•"/>
            </a:pPr>
            <a:r>
              <a:rPr lang="en-CA" sz="1200" dirty="0">
                <a:ea typeface="Tahoma"/>
                <a:cs typeface="Tahoma"/>
              </a:rPr>
              <a:t>Notify primary care provider</a:t>
            </a:r>
          </a:p>
          <a:p>
            <a:pPr marL="0" indent="-176131">
              <a:buFont typeface="Arial" panose="020B0604020202020204" pitchFamily="34" charset="0"/>
              <a:buChar char="•"/>
            </a:pPr>
            <a:r>
              <a:rPr lang="en-CA" sz="1200" dirty="0"/>
              <a:t>Confirm ongoing plan of care</a:t>
            </a:r>
          </a:p>
          <a:p>
            <a:pPr marL="0" indent="-176131">
              <a:buFont typeface="Arial" panose="020B0604020202020204" pitchFamily="34" charset="0"/>
              <a:buChar char="•"/>
            </a:pPr>
            <a:r>
              <a:rPr lang="en-CA" sz="1200" dirty="0">
                <a:ea typeface="Tahoma"/>
                <a:cs typeface="Tahoma"/>
              </a:rPr>
              <a:t>Document and continue to monitor.</a:t>
            </a:r>
          </a:p>
          <a:p>
            <a:pPr marL="0" indent="-176131">
              <a:buFont typeface="Arial" panose="020B0604020202020204" pitchFamily="34" charset="0"/>
              <a:buChar char="•"/>
            </a:pPr>
            <a:endParaRPr lang="en-CA" sz="1200" dirty="0">
              <a:ea typeface="Tahoma"/>
              <a:cs typeface="Tahoma"/>
            </a:endParaRPr>
          </a:p>
          <a:p>
            <a:pPr marL="0" indent="0"/>
            <a:r>
              <a:rPr lang="en-CA" sz="1200" u="sng" dirty="0">
                <a:ea typeface="Tahoma"/>
                <a:cs typeface="Tahoma"/>
              </a:rPr>
              <a:t>Instructor Notes</a:t>
            </a:r>
            <a:r>
              <a:rPr lang="en-CA" sz="1200" dirty="0">
                <a:ea typeface="Tahoma"/>
                <a:cs typeface="Tahoma"/>
              </a:rPr>
              <a:t>:</a:t>
            </a:r>
            <a:endParaRPr lang="en-CA" sz="1200" u="sng" dirty="0">
              <a:ea typeface="Tahoma"/>
              <a:cs typeface="Tahoma"/>
            </a:endParaRPr>
          </a:p>
        </p:txBody>
      </p:sp>
      <p:sp>
        <p:nvSpPr>
          <p:cNvPr id="189" name="Google Shape;189;p8:notes"/>
          <p:cNvSpPr>
            <a:spLocks noGrp="1" noRot="1" noChangeAspect="1"/>
          </p:cNvSpPr>
          <p:nvPr>
            <p:ph type="sldImg" idx="2"/>
          </p:nvPr>
        </p:nvSpPr>
        <p:spPr>
          <a:xfrm>
            <a:off x="417513" y="701675"/>
            <a:ext cx="6242050" cy="351155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4685783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altLang="en-US" sz="1800" b="1" dirty="0"/>
              <a:t>PLACE THIS SLIDE</a:t>
            </a:r>
            <a:r>
              <a:rPr lang="en-US" altLang="en-US" sz="1800" b="1" baseline="0" dirty="0"/>
              <a:t> IN SECTION IF ADDRESSING THE TOPIC</a:t>
            </a:r>
            <a:r>
              <a:rPr lang="en-US" altLang="en-US" sz="1800" b="1" dirty="0"/>
              <a:t> _ THIS SLIDE CAN BE HIDDEN IF NOT REQUIRED IN LOCAL FACILITY CASE REVIEW  </a:t>
            </a:r>
          </a:p>
          <a:p>
            <a:endParaRPr lang="en-CA" dirty="0"/>
          </a:p>
        </p:txBody>
      </p:sp>
      <p:sp>
        <p:nvSpPr>
          <p:cNvPr id="4" name="Slide Number Placeholder 3"/>
          <p:cNvSpPr>
            <a:spLocks noGrp="1"/>
          </p:cNvSpPr>
          <p:nvPr>
            <p:ph type="sldNum" sz="quarter" idx="10"/>
          </p:nvPr>
        </p:nvSpPr>
        <p:spPr/>
        <p:txBody>
          <a:bodyPr/>
          <a:lstStyle/>
          <a:p>
            <a:fld id="{9816C62A-7414-4E34-A3EC-7198027C5882}" type="slidenum">
              <a:rPr lang="en-CA" smtClean="0"/>
              <a:t>19</a:t>
            </a:fld>
            <a:endParaRPr lang="en-CA"/>
          </a:p>
        </p:txBody>
      </p:sp>
    </p:spTree>
    <p:extLst>
      <p:ext uri="{BB962C8B-B14F-4D97-AF65-F5344CB8AC3E}">
        <p14:creationId xmlns:p14="http://schemas.microsoft.com/office/powerpoint/2010/main" val="20829286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4688" y="271463"/>
            <a:ext cx="6464301" cy="3636962"/>
          </a:xfrm>
        </p:spPr>
      </p:sp>
      <p:sp>
        <p:nvSpPr>
          <p:cNvPr id="3" name="Notes Placeholder 2"/>
          <p:cNvSpPr>
            <a:spLocks noGrp="1"/>
          </p:cNvSpPr>
          <p:nvPr>
            <p:ph type="body" idx="1"/>
          </p:nvPr>
        </p:nvSpPr>
        <p:spPr/>
        <p:txBody>
          <a:bodyPr/>
          <a:lstStyle/>
          <a:p>
            <a:pPr marL="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altLang="en-US" sz="1100" b="1" dirty="0"/>
              <a:t>PLACE THIS SLIDE</a:t>
            </a:r>
            <a:r>
              <a:rPr lang="en-US" altLang="en-US" sz="1100" b="1" baseline="0" dirty="0"/>
              <a:t> IN SECTION IF ADDRESSING THE TOPIC</a:t>
            </a:r>
            <a:r>
              <a:rPr lang="en-US" altLang="en-US" sz="1100" b="1" dirty="0"/>
              <a:t> _ THIS SLIDE CAN BE HIDDEN IF NOT REQUIRED IN LOCAL FACILITY CASE REVIEW  </a:t>
            </a:r>
          </a:p>
          <a:p>
            <a:pPr marL="0"/>
            <a:endParaRPr lang="en-CA" sz="1100" b="1" dirty="0"/>
          </a:p>
          <a:p>
            <a:pPr marL="0"/>
            <a:r>
              <a:rPr lang="en-CA" sz="1100" b="1" dirty="0"/>
              <a:t>Review of terms from SOGC, 2020</a:t>
            </a:r>
          </a:p>
          <a:p>
            <a:pPr marL="0"/>
            <a:endParaRPr lang="en-CA" sz="1100" b="1" dirty="0"/>
          </a:p>
          <a:p>
            <a:pPr marL="0"/>
            <a:r>
              <a:rPr lang="en-CA" sz="1100" b="1" dirty="0"/>
              <a:t>There is a lot of confusion about the terminology around deceleration so a review for everyone is warranted unless you have covered this in a previous case study with the group as part of the refresher.  If that is the case you can skip this slide unless the participants have questions.</a:t>
            </a:r>
          </a:p>
          <a:p>
            <a:pPr marL="0"/>
            <a:endParaRPr lang="en-CA" sz="1100" b="1" dirty="0"/>
          </a:p>
          <a:p>
            <a:pPr marL="0"/>
            <a:r>
              <a:rPr lang="en-US" sz="1100" b="1" dirty="0"/>
              <a:t>Variable decelerations can be periodic or episodic. </a:t>
            </a:r>
          </a:p>
          <a:p>
            <a:pPr marL="0"/>
            <a:r>
              <a:rPr lang="en-US" sz="1100" b="1" dirty="0"/>
              <a:t>The "repetitive" nature of them refers to the periodic type. </a:t>
            </a:r>
          </a:p>
          <a:p>
            <a:pPr marL="0"/>
            <a:r>
              <a:rPr lang="en-US" sz="1100" b="1" dirty="0"/>
              <a:t>Cord compression occurs in </a:t>
            </a:r>
            <a:r>
              <a:rPr lang="en-US" sz="1100" b="1" dirty="0" err="1"/>
              <a:t>labour</a:t>
            </a:r>
            <a:r>
              <a:rPr lang="en-US" sz="1100" b="1" dirty="0"/>
              <a:t> and these abrupt drops in FHR are often associated with contractions, making them "periodic". </a:t>
            </a:r>
          </a:p>
          <a:p>
            <a:pPr marL="0"/>
            <a:r>
              <a:rPr lang="en-US" sz="1100" b="1" dirty="0"/>
              <a:t>We consider variables of a periodic type to be a common "normal" finding if they are not </a:t>
            </a:r>
            <a:r>
              <a:rPr lang="en-US" sz="1100" b="1" dirty="0" err="1"/>
              <a:t>occuring</a:t>
            </a:r>
            <a:r>
              <a:rPr lang="en-US" sz="1100" b="1" dirty="0"/>
              <a:t> with 3 or more contractions in a row.  </a:t>
            </a:r>
          </a:p>
          <a:p>
            <a:pPr marL="0"/>
            <a:r>
              <a:rPr lang="en-US" sz="1100" b="1" dirty="0"/>
              <a:t>A nuchal cord, or a cord alongside or in front of the presenting part will produce repetitive variables with an increasing intrauterine pressure and is the fetus is pushed through the pelvis. </a:t>
            </a:r>
          </a:p>
          <a:p>
            <a:pPr marL="0"/>
            <a:r>
              <a:rPr lang="en-US" sz="1100" b="1" dirty="0"/>
              <a:t>The contractions  physically stretch or compress of the cord and can be aggravated by low amniotic fluid volume and reduced </a:t>
            </a:r>
            <a:r>
              <a:rPr lang="en-US" sz="1100" b="1" dirty="0" err="1"/>
              <a:t>wharton's</a:t>
            </a:r>
            <a:r>
              <a:rPr lang="en-US" sz="1100" b="1" dirty="0"/>
              <a:t> jelly.  </a:t>
            </a:r>
          </a:p>
          <a:p>
            <a:pPr marL="0"/>
            <a:r>
              <a:rPr lang="en-US" sz="1100" b="1" dirty="0"/>
              <a:t>Thus, if you see variables along with contractions, and especially where they are repetitive in nature, you can assume some cord involvement with cord placement.  It calls us to watch more closely to see if they are associated with complicated features.  </a:t>
            </a:r>
          </a:p>
          <a:p>
            <a:pPr marL="0"/>
            <a:r>
              <a:rPr lang="en-US" sz="1100" b="1" dirty="0"/>
              <a:t> </a:t>
            </a:r>
          </a:p>
          <a:p>
            <a:pPr marL="0"/>
            <a:r>
              <a:rPr lang="en-US" sz="1100" b="1" dirty="0"/>
              <a:t>Episodic variables are  seen with fetal movement or the </a:t>
            </a:r>
            <a:r>
              <a:rPr lang="en-US" sz="1100" b="1" dirty="0" err="1"/>
              <a:t>labouring</a:t>
            </a:r>
            <a:r>
              <a:rPr lang="en-US" sz="1100" b="1" dirty="0"/>
              <a:t> person's position but they tend not to have a pattern. </a:t>
            </a:r>
          </a:p>
          <a:p>
            <a:pPr marL="0"/>
            <a:endParaRPr lang="en-CA" sz="1100" b="1" dirty="0"/>
          </a:p>
        </p:txBody>
      </p:sp>
      <p:sp>
        <p:nvSpPr>
          <p:cNvPr id="4" name="Slide Number Placeholder 3"/>
          <p:cNvSpPr>
            <a:spLocks noGrp="1"/>
          </p:cNvSpPr>
          <p:nvPr>
            <p:ph type="sldNum" sz="quarter" idx="10"/>
          </p:nvPr>
        </p:nvSpPr>
        <p:spPr/>
        <p:txBody>
          <a:bodyPr/>
          <a:lstStyle/>
          <a:p>
            <a:fld id="{F3D0291D-CBDA-4732-8038-41DAC9F0F702}" type="slidenum">
              <a:rPr lang="en-CA" smtClean="0"/>
              <a:t>20</a:t>
            </a:fld>
            <a:endParaRPr lang="en-CA" dirty="0"/>
          </a:p>
        </p:txBody>
      </p:sp>
    </p:spTree>
    <p:extLst>
      <p:ext uri="{BB962C8B-B14F-4D97-AF65-F5344CB8AC3E}">
        <p14:creationId xmlns:p14="http://schemas.microsoft.com/office/powerpoint/2010/main" val="4865793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8:notes"/>
          <p:cNvSpPr txBox="1">
            <a:spLocks noGrp="1"/>
          </p:cNvSpPr>
          <p:nvPr>
            <p:ph type="body" idx="1"/>
          </p:nvPr>
        </p:nvSpPr>
        <p:spPr>
          <a:xfrm>
            <a:off x="943610" y="4447461"/>
            <a:ext cx="5189855" cy="4213384"/>
          </a:xfrm>
          <a:prstGeom prst="rect">
            <a:avLst/>
          </a:prstGeom>
          <a:noFill/>
          <a:ln>
            <a:noFill/>
          </a:ln>
        </p:spPr>
        <p:txBody>
          <a:bodyPr spcFirstLastPara="1" wrap="square" lIns="93921" tIns="93921" rIns="93921" bIns="93921" anchor="t" anchorCtr="0">
            <a:noAutofit/>
          </a:bodyPr>
          <a:lstStyle/>
          <a:p>
            <a:pPr marL="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CA" altLang="en-US" sz="1200" b="1" i="1" dirty="0"/>
              <a:t>KEEP THE</a:t>
            </a:r>
            <a:r>
              <a:rPr lang="en-CA" altLang="en-US" sz="1200" b="1" i="1" baseline="0" dirty="0"/>
              <a:t> REQUIRED NUMBER FO SLIDES FOR THE LENGTH OF THE CASE STUDY</a:t>
            </a:r>
            <a:r>
              <a:rPr lang="en-CA" altLang="en-US" sz="1200" b="1" i="1" dirty="0"/>
              <a:t> _ DO NOT ERASE </a:t>
            </a:r>
          </a:p>
          <a:p>
            <a:pPr marL="0"/>
            <a:endParaRPr lang="en-CA" sz="1200" b="1" dirty="0">
              <a:ea typeface="Tahoma"/>
              <a:cs typeface="Tahoma"/>
            </a:endParaRPr>
          </a:p>
          <a:p>
            <a:pPr marL="0"/>
            <a:r>
              <a:rPr lang="en-CA" sz="1200" b="1" dirty="0">
                <a:ea typeface="Tahoma"/>
                <a:cs typeface="Tahoma"/>
              </a:rPr>
              <a:t>Attempt to add at least a 10-minute segment of EFM tracing, printing at 3cm/min</a:t>
            </a:r>
          </a:p>
          <a:p>
            <a:pPr marL="0"/>
            <a:r>
              <a:rPr lang="en-CA" sz="1200" b="1" dirty="0">
                <a:ea typeface="Tahoma"/>
                <a:cs typeface="Tahoma"/>
              </a:rPr>
              <a:t>Interpretation of the case study should be completed by multidisciplinary team prior to presentation to learners. </a:t>
            </a:r>
          </a:p>
          <a:p>
            <a:pPr marL="0"/>
            <a:endParaRPr lang="en-CA" sz="1200" b="1" dirty="0">
              <a:ea typeface="Tahoma"/>
              <a:cs typeface="Tahoma"/>
            </a:endParaRPr>
          </a:p>
          <a:p>
            <a:pPr marL="0"/>
            <a:r>
              <a:rPr lang="en-CA" sz="1200" b="1" dirty="0">
                <a:ea typeface="Tahoma"/>
                <a:cs typeface="Tahoma"/>
              </a:rPr>
              <a:t>Quality of tracing: </a:t>
            </a:r>
            <a:endParaRPr lang="en-CA" sz="1200" dirty="0">
              <a:ea typeface="Tahoma"/>
              <a:cs typeface="Tahoma"/>
            </a:endParaRPr>
          </a:p>
          <a:p>
            <a:pPr marL="0"/>
            <a:r>
              <a:rPr lang="en-CA" sz="1200" b="1" dirty="0">
                <a:ea typeface="Tahoma"/>
                <a:cs typeface="Tahoma"/>
              </a:rPr>
              <a:t>Uterine Activity:</a:t>
            </a:r>
          </a:p>
          <a:p>
            <a:pPr marL="0"/>
            <a:endParaRPr lang="en-CA" sz="1200" b="1" dirty="0">
              <a:ea typeface="Tahoma"/>
              <a:cs typeface="Tahoma"/>
            </a:endParaRPr>
          </a:p>
          <a:p>
            <a:pPr marL="0">
              <a:defRPr/>
            </a:pPr>
            <a:r>
              <a:rPr lang="en-CA" sz="1200" b="1" dirty="0">
                <a:ea typeface="Tahoma"/>
                <a:cs typeface="Tahoma"/>
              </a:rPr>
              <a:t>Baseline: </a:t>
            </a:r>
          </a:p>
          <a:p>
            <a:pPr marL="0">
              <a:defRPr/>
            </a:pPr>
            <a:r>
              <a:rPr lang="en-CA" sz="1200" b="1" dirty="0">
                <a:ea typeface="Tahoma"/>
                <a:cs typeface="Tahoma"/>
              </a:rPr>
              <a:t>Variability: </a:t>
            </a:r>
            <a:endParaRPr lang="en-CA" sz="1200" b="1" dirty="0">
              <a:ea typeface="ＭＳ Ｐゴシック"/>
              <a:cs typeface="Tahoma"/>
            </a:endParaRPr>
          </a:p>
          <a:p>
            <a:pPr marL="0"/>
            <a:r>
              <a:rPr lang="en-CA" sz="1200" b="1" dirty="0">
                <a:ea typeface="Tahoma"/>
                <a:cs typeface="Tahoma"/>
              </a:rPr>
              <a:t>Accelerations: </a:t>
            </a:r>
            <a:endParaRPr lang="en-CA" sz="1200" b="1" dirty="0"/>
          </a:p>
          <a:p>
            <a:pPr marL="0"/>
            <a:r>
              <a:rPr lang="en-CA" sz="1200" b="1" dirty="0">
                <a:ea typeface="Tahoma"/>
                <a:cs typeface="Tahoma"/>
              </a:rPr>
              <a:t>Decelerations: </a:t>
            </a:r>
          </a:p>
          <a:p>
            <a:pPr marL="0"/>
            <a:endParaRPr lang="en-CA" sz="1200" b="1" u="sng" dirty="0">
              <a:ea typeface="Tahoma"/>
              <a:cs typeface="Tahoma"/>
              <a:sym typeface="Wingdings" panose="05000000000000000000" pitchFamily="2" charset="2"/>
            </a:endParaRPr>
          </a:p>
          <a:p>
            <a:pPr marL="0"/>
            <a:r>
              <a:rPr lang="en-CA" sz="1200" u="sng" dirty="0">
                <a:ea typeface="Tahoma"/>
                <a:cs typeface="Tahoma"/>
                <a:sym typeface="Wingdings" panose="05000000000000000000" pitchFamily="2" charset="2"/>
              </a:rPr>
              <a:t>Instructor Note</a:t>
            </a:r>
            <a:r>
              <a:rPr lang="en-CA" sz="1200" dirty="0">
                <a:ea typeface="Tahoma"/>
                <a:cs typeface="Tahoma"/>
                <a:sym typeface="Wingdings" panose="05000000000000000000" pitchFamily="2" charset="2"/>
              </a:rPr>
              <a:t>: Guide learners through discussion here, but assume this is a change in baseline. </a:t>
            </a:r>
            <a:endParaRPr lang="en-CA" sz="1200" b="1" dirty="0">
              <a:ea typeface="Tahoma"/>
              <a:cs typeface="Tahoma"/>
            </a:endParaRPr>
          </a:p>
          <a:p>
            <a:pPr marL="0"/>
            <a:r>
              <a:rPr lang="en-CA" sz="1200" b="1" dirty="0">
                <a:ea typeface="Tahoma"/>
                <a:cs typeface="Tahoma"/>
              </a:rPr>
              <a:t>Classification:</a:t>
            </a:r>
          </a:p>
          <a:p>
            <a:pPr marL="0"/>
            <a:endParaRPr lang="en-CA" sz="1200" b="1" dirty="0"/>
          </a:p>
          <a:p>
            <a:pPr marL="0"/>
            <a:r>
              <a:rPr lang="en-CA" sz="1200" b="1" dirty="0"/>
              <a:t>Interpretation</a:t>
            </a:r>
            <a:r>
              <a:rPr lang="en-CA" sz="1200" dirty="0"/>
              <a:t> within the whole clinical picture</a:t>
            </a:r>
            <a:r>
              <a:rPr lang="en-CA" sz="1200" b="1" dirty="0"/>
              <a:t>:</a:t>
            </a:r>
            <a:r>
              <a:rPr lang="en-CA" sz="1200" dirty="0"/>
              <a:t> </a:t>
            </a:r>
          </a:p>
          <a:p>
            <a:pPr marL="0" indent="-176131">
              <a:buFont typeface="Arial" panose="020B0604020202020204" pitchFamily="34" charset="0"/>
              <a:buChar char="•"/>
            </a:pPr>
            <a:r>
              <a:rPr lang="en-CA" sz="1200" dirty="0">
                <a:ea typeface="Tahoma"/>
                <a:cs typeface="Tahoma"/>
              </a:rPr>
              <a:t>Risk factors:</a:t>
            </a:r>
          </a:p>
          <a:p>
            <a:pPr marL="0" indent="-176131">
              <a:buFont typeface="Arial" panose="020B0604020202020204" pitchFamily="34" charset="0"/>
              <a:buChar char="•"/>
            </a:pPr>
            <a:r>
              <a:rPr lang="en-CA" sz="1200" dirty="0">
                <a:ea typeface="Tahoma"/>
                <a:cs typeface="Tahoma"/>
              </a:rPr>
              <a:t>Fetal/maternal adaptations:</a:t>
            </a:r>
          </a:p>
          <a:p>
            <a:pPr marL="0" indent="-176131">
              <a:buFont typeface="Arial" panose="020B0604020202020204" pitchFamily="34" charset="0"/>
              <a:buChar char="•"/>
            </a:pPr>
            <a:r>
              <a:rPr lang="en-CA" sz="1200" dirty="0">
                <a:ea typeface="Tahoma"/>
                <a:cs typeface="Tahoma"/>
              </a:rPr>
              <a:t>Current labour assessments: </a:t>
            </a:r>
          </a:p>
          <a:p>
            <a:pPr marL="0" indent="-176131">
              <a:buFont typeface="Arial" panose="020B0604020202020204" pitchFamily="34" charset="0"/>
              <a:buChar char="•"/>
            </a:pPr>
            <a:r>
              <a:rPr lang="en-CA" sz="1200" dirty="0">
                <a:ea typeface="Tahoma"/>
                <a:cs typeface="Tahoma"/>
              </a:rPr>
              <a:t>Fetal HR controls: </a:t>
            </a:r>
          </a:p>
          <a:p>
            <a:pPr marL="0" indent="-176131">
              <a:buFont typeface="Arial" panose="020B0604020202020204" pitchFamily="34" charset="0"/>
              <a:buChar char="•"/>
            </a:pPr>
            <a:r>
              <a:rPr lang="en-CA" sz="1200" dirty="0">
                <a:ea typeface="Tahoma"/>
                <a:cs typeface="Tahoma"/>
              </a:rPr>
              <a:t>Interpretation:</a:t>
            </a:r>
          </a:p>
          <a:p>
            <a:pPr marL="0" indent="-176131">
              <a:buFont typeface="Arial" panose="020B0604020202020204" pitchFamily="34" charset="0"/>
              <a:buChar char="•"/>
            </a:pPr>
            <a:endParaRPr lang="en-CA" sz="1200" b="1" dirty="0"/>
          </a:p>
          <a:p>
            <a:pPr marL="0"/>
            <a:r>
              <a:rPr lang="en-CA" sz="1200" b="1" dirty="0"/>
              <a:t>Response: Add necessary or expected response </a:t>
            </a:r>
          </a:p>
          <a:p>
            <a:pPr marL="0"/>
            <a:r>
              <a:rPr lang="en-CA" sz="1200" b="1" dirty="0"/>
              <a:t>For example: </a:t>
            </a:r>
          </a:p>
          <a:p>
            <a:pPr marL="0" indent="-176131">
              <a:buFont typeface="Arial" panose="020B0604020202020204" pitchFamily="34" charset="0"/>
              <a:buChar char="•"/>
            </a:pPr>
            <a:r>
              <a:rPr lang="en-CA" sz="1200" dirty="0">
                <a:ea typeface="Tahoma"/>
                <a:cs typeface="Tahoma"/>
              </a:rPr>
              <a:t>Intrauterine resuscitation: change position, decrease or stop oxytocin (discuss how to make decision), slow deep breathing</a:t>
            </a:r>
          </a:p>
          <a:p>
            <a:pPr marL="0" indent="-176131">
              <a:buFont typeface="Arial" panose="020B0604020202020204" pitchFamily="34" charset="0"/>
              <a:buChar char="•"/>
            </a:pPr>
            <a:r>
              <a:rPr lang="en-CA" sz="1200" dirty="0">
                <a:ea typeface="Tahoma"/>
                <a:cs typeface="Tahoma"/>
              </a:rPr>
              <a:t>Continue to monitor VS closely, including oxygen saturation</a:t>
            </a:r>
            <a:endParaRPr lang="en-CA" sz="1200" dirty="0"/>
          </a:p>
          <a:p>
            <a:pPr marL="0" indent="-176131">
              <a:buFont typeface="Arial" panose="020B0604020202020204" pitchFamily="34" charset="0"/>
              <a:buChar char="•"/>
            </a:pPr>
            <a:r>
              <a:rPr lang="en-CA" sz="1200" dirty="0">
                <a:ea typeface="Tahoma"/>
                <a:cs typeface="Tahoma"/>
              </a:rPr>
              <a:t>Notify primary care provider</a:t>
            </a:r>
          </a:p>
          <a:p>
            <a:pPr marL="0" indent="-176131">
              <a:buFont typeface="Arial" panose="020B0604020202020204" pitchFamily="34" charset="0"/>
              <a:buChar char="•"/>
            </a:pPr>
            <a:r>
              <a:rPr lang="en-CA" sz="1200" dirty="0"/>
              <a:t>Confirm ongoing plan of care</a:t>
            </a:r>
          </a:p>
          <a:p>
            <a:pPr marL="0" indent="-176131">
              <a:buFont typeface="Arial" panose="020B0604020202020204" pitchFamily="34" charset="0"/>
              <a:buChar char="•"/>
            </a:pPr>
            <a:r>
              <a:rPr lang="en-CA" sz="1200" dirty="0">
                <a:ea typeface="Tahoma"/>
                <a:cs typeface="Tahoma"/>
              </a:rPr>
              <a:t>Document and continue to monitor.</a:t>
            </a:r>
          </a:p>
          <a:p>
            <a:pPr marL="0" indent="-176131">
              <a:buFont typeface="Arial" panose="020B0604020202020204" pitchFamily="34" charset="0"/>
              <a:buChar char="•"/>
            </a:pPr>
            <a:endParaRPr lang="en-CA" sz="1200" dirty="0">
              <a:ea typeface="Tahoma"/>
              <a:cs typeface="Tahoma"/>
            </a:endParaRPr>
          </a:p>
          <a:p>
            <a:pPr marL="0" indent="0"/>
            <a:r>
              <a:rPr lang="en-CA" sz="1200" u="sng" dirty="0">
                <a:ea typeface="Tahoma"/>
                <a:cs typeface="Tahoma"/>
              </a:rPr>
              <a:t>Instructor Notes</a:t>
            </a:r>
            <a:r>
              <a:rPr lang="en-CA" sz="1200" dirty="0">
                <a:ea typeface="Tahoma"/>
                <a:cs typeface="Tahoma"/>
              </a:rPr>
              <a:t>:</a:t>
            </a:r>
            <a:endParaRPr lang="en-CA" sz="1200" u="sng" dirty="0">
              <a:ea typeface="Tahoma"/>
              <a:cs typeface="Tahoma"/>
            </a:endParaRPr>
          </a:p>
        </p:txBody>
      </p:sp>
      <p:sp>
        <p:nvSpPr>
          <p:cNvPr id="189" name="Google Shape;189;p8:notes"/>
          <p:cNvSpPr>
            <a:spLocks noGrp="1" noRot="1" noChangeAspect="1"/>
          </p:cNvSpPr>
          <p:nvPr>
            <p:ph type="sldImg" idx="2"/>
          </p:nvPr>
        </p:nvSpPr>
        <p:spPr>
          <a:xfrm>
            <a:off x="417513" y="701675"/>
            <a:ext cx="6242050" cy="351155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999676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2:notes"/>
          <p:cNvSpPr txBox="1">
            <a:spLocks noGrp="1"/>
          </p:cNvSpPr>
          <p:nvPr>
            <p:ph type="sldNum" idx="12"/>
          </p:nvPr>
        </p:nvSpPr>
        <p:spPr>
          <a:xfrm>
            <a:off x="5976197" y="8894921"/>
            <a:ext cx="1100878" cy="468154"/>
          </a:xfrm>
          <a:prstGeom prst="rect">
            <a:avLst/>
          </a:prstGeom>
          <a:noFill/>
          <a:ln>
            <a:noFill/>
          </a:ln>
        </p:spPr>
        <p:txBody>
          <a:bodyPr spcFirstLastPara="1" wrap="square" lIns="93921" tIns="46948" rIns="93921" bIns="46948" anchor="b" anchorCtr="0">
            <a:noAutofit/>
          </a:bodyPr>
          <a:lstStyle/>
          <a:p>
            <a:pPr>
              <a:buSzPts val="2400"/>
            </a:pPr>
            <a:fld id="{00000000-1234-1234-1234-123412341234}" type="slidenum">
              <a:rPr lang="en-US" sz="2500">
                <a:latin typeface="Times New Roman"/>
                <a:ea typeface="Times New Roman"/>
                <a:cs typeface="Times New Roman"/>
                <a:sym typeface="Times New Roman"/>
              </a:rPr>
              <a:pPr>
                <a:buSzPts val="2400"/>
              </a:pPr>
              <a:t>4</a:t>
            </a:fld>
            <a:endParaRPr/>
          </a:p>
        </p:txBody>
      </p:sp>
      <p:sp>
        <p:nvSpPr>
          <p:cNvPr id="127" name="Google Shape;127;p2:notes"/>
          <p:cNvSpPr>
            <a:spLocks noGrp="1" noRot="1" noChangeAspect="1"/>
          </p:cNvSpPr>
          <p:nvPr>
            <p:ph type="sldImg" idx="2"/>
          </p:nvPr>
        </p:nvSpPr>
        <p:spPr>
          <a:xfrm>
            <a:off x="417513" y="701675"/>
            <a:ext cx="6242050" cy="351155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128" name="Google Shape;128;p2:notes"/>
          <p:cNvSpPr txBox="1">
            <a:spLocks noGrp="1"/>
          </p:cNvSpPr>
          <p:nvPr>
            <p:ph type="body" idx="1"/>
          </p:nvPr>
        </p:nvSpPr>
        <p:spPr>
          <a:xfrm>
            <a:off x="943610" y="4447461"/>
            <a:ext cx="5189855" cy="4213384"/>
          </a:xfrm>
          <a:prstGeom prst="rect">
            <a:avLst/>
          </a:prstGeom>
          <a:noFill/>
          <a:ln>
            <a:noFill/>
          </a:ln>
        </p:spPr>
        <p:txBody>
          <a:bodyPr spcFirstLastPara="1" wrap="square" lIns="93921" tIns="46948" rIns="93921" bIns="46948" anchor="t" anchorCtr="0">
            <a:noAutofit/>
          </a:bodyPr>
          <a:lstStyle/>
          <a:p>
            <a:pPr marL="0" indent="0"/>
            <a:endParaRPr b="1" dirty="0"/>
          </a:p>
        </p:txBody>
      </p:sp>
    </p:spTree>
    <p:extLst>
      <p:ext uri="{BB962C8B-B14F-4D97-AF65-F5344CB8AC3E}">
        <p14:creationId xmlns:p14="http://schemas.microsoft.com/office/powerpoint/2010/main" val="5140879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8:notes"/>
          <p:cNvSpPr txBox="1">
            <a:spLocks noGrp="1"/>
          </p:cNvSpPr>
          <p:nvPr>
            <p:ph type="body" idx="1"/>
          </p:nvPr>
        </p:nvSpPr>
        <p:spPr>
          <a:xfrm>
            <a:off x="943610" y="4447461"/>
            <a:ext cx="5189855" cy="4213384"/>
          </a:xfrm>
          <a:prstGeom prst="rect">
            <a:avLst/>
          </a:prstGeom>
          <a:noFill/>
          <a:ln>
            <a:noFill/>
          </a:ln>
        </p:spPr>
        <p:txBody>
          <a:bodyPr spcFirstLastPara="1" wrap="square" lIns="93921" tIns="93921" rIns="93921" bIns="93921" anchor="t" anchorCtr="0">
            <a:noAutofit/>
          </a:bodyPr>
          <a:lstStyle/>
          <a:p>
            <a:pPr marL="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CA" altLang="en-US" sz="1200" b="1" i="1" dirty="0"/>
              <a:t>KEEP THE</a:t>
            </a:r>
            <a:r>
              <a:rPr lang="en-CA" altLang="en-US" sz="1200" b="1" i="1" baseline="0" dirty="0"/>
              <a:t> REQUIRED NUMBER FO SLIDES FOR THE LENGTH OF THE CASE STUDY</a:t>
            </a:r>
            <a:r>
              <a:rPr lang="en-CA" altLang="en-US" sz="1200" b="1" i="1" dirty="0"/>
              <a:t> _ DO NOT ERASE </a:t>
            </a:r>
          </a:p>
          <a:p>
            <a:pPr marL="0"/>
            <a:endParaRPr lang="en-CA" sz="1200" b="1" dirty="0">
              <a:ea typeface="Tahoma"/>
              <a:cs typeface="Tahoma"/>
            </a:endParaRPr>
          </a:p>
          <a:p>
            <a:pPr marL="0"/>
            <a:r>
              <a:rPr lang="en-CA" sz="1200" b="1" dirty="0">
                <a:ea typeface="Tahoma"/>
                <a:cs typeface="Tahoma"/>
              </a:rPr>
              <a:t>Attempt to add at least a 10-minute segment of EFM tracing, printing at 3cm/min</a:t>
            </a:r>
          </a:p>
          <a:p>
            <a:pPr marL="0"/>
            <a:r>
              <a:rPr lang="en-CA" sz="1200" b="1" dirty="0">
                <a:ea typeface="Tahoma"/>
                <a:cs typeface="Tahoma"/>
              </a:rPr>
              <a:t>Interpretation of the case study should be completed by multidisciplinary team prior to presentation to learners. </a:t>
            </a:r>
          </a:p>
          <a:p>
            <a:pPr marL="0"/>
            <a:endParaRPr lang="en-CA" sz="1200" b="1" dirty="0">
              <a:ea typeface="Tahoma"/>
              <a:cs typeface="Tahoma"/>
            </a:endParaRPr>
          </a:p>
          <a:p>
            <a:pPr marL="0"/>
            <a:r>
              <a:rPr lang="en-CA" sz="1200" b="1" dirty="0">
                <a:ea typeface="Tahoma"/>
                <a:cs typeface="Tahoma"/>
              </a:rPr>
              <a:t>Quality of tracing: </a:t>
            </a:r>
            <a:endParaRPr lang="en-CA" sz="1200" dirty="0">
              <a:ea typeface="Tahoma"/>
              <a:cs typeface="Tahoma"/>
            </a:endParaRPr>
          </a:p>
          <a:p>
            <a:pPr marL="0"/>
            <a:r>
              <a:rPr lang="en-CA" sz="1200" b="1" dirty="0">
                <a:ea typeface="Tahoma"/>
                <a:cs typeface="Tahoma"/>
              </a:rPr>
              <a:t>Uterine Activity:</a:t>
            </a:r>
          </a:p>
          <a:p>
            <a:pPr marL="0"/>
            <a:endParaRPr lang="en-CA" sz="1200" b="1" dirty="0">
              <a:ea typeface="Tahoma"/>
              <a:cs typeface="Tahoma"/>
            </a:endParaRPr>
          </a:p>
          <a:p>
            <a:pPr marL="0">
              <a:defRPr/>
            </a:pPr>
            <a:r>
              <a:rPr lang="en-CA" sz="1200" b="1" dirty="0">
                <a:ea typeface="Tahoma"/>
                <a:cs typeface="Tahoma"/>
              </a:rPr>
              <a:t>Baseline: </a:t>
            </a:r>
          </a:p>
          <a:p>
            <a:pPr marL="0">
              <a:defRPr/>
            </a:pPr>
            <a:r>
              <a:rPr lang="en-CA" sz="1200" b="1" dirty="0">
                <a:ea typeface="Tahoma"/>
                <a:cs typeface="Tahoma"/>
              </a:rPr>
              <a:t>Variability: </a:t>
            </a:r>
            <a:endParaRPr lang="en-CA" sz="1200" b="1" dirty="0">
              <a:ea typeface="ＭＳ Ｐゴシック"/>
              <a:cs typeface="Tahoma"/>
            </a:endParaRPr>
          </a:p>
          <a:p>
            <a:pPr marL="0"/>
            <a:r>
              <a:rPr lang="en-CA" sz="1200" b="1" dirty="0">
                <a:ea typeface="Tahoma"/>
                <a:cs typeface="Tahoma"/>
              </a:rPr>
              <a:t>Accelerations: </a:t>
            </a:r>
            <a:endParaRPr lang="en-CA" sz="1200" b="1" dirty="0"/>
          </a:p>
          <a:p>
            <a:pPr marL="0"/>
            <a:r>
              <a:rPr lang="en-CA" sz="1200" b="1" dirty="0">
                <a:ea typeface="Tahoma"/>
                <a:cs typeface="Tahoma"/>
              </a:rPr>
              <a:t>Decelerations: </a:t>
            </a:r>
          </a:p>
          <a:p>
            <a:pPr marL="0"/>
            <a:endParaRPr lang="en-CA" sz="1200" b="1" u="sng" dirty="0">
              <a:ea typeface="Tahoma"/>
              <a:cs typeface="Tahoma"/>
              <a:sym typeface="Wingdings" panose="05000000000000000000" pitchFamily="2" charset="2"/>
            </a:endParaRPr>
          </a:p>
          <a:p>
            <a:pPr marL="0"/>
            <a:r>
              <a:rPr lang="en-CA" sz="1200" u="sng" dirty="0">
                <a:ea typeface="Tahoma"/>
                <a:cs typeface="Tahoma"/>
                <a:sym typeface="Wingdings" panose="05000000000000000000" pitchFamily="2" charset="2"/>
              </a:rPr>
              <a:t>Instructor Note</a:t>
            </a:r>
            <a:r>
              <a:rPr lang="en-CA" sz="1200" dirty="0">
                <a:ea typeface="Tahoma"/>
                <a:cs typeface="Tahoma"/>
                <a:sym typeface="Wingdings" panose="05000000000000000000" pitchFamily="2" charset="2"/>
              </a:rPr>
              <a:t>: Guide learners through discussion here, but assume this is a change in baseline. </a:t>
            </a:r>
            <a:endParaRPr lang="en-CA" sz="1200" b="1" dirty="0">
              <a:ea typeface="Tahoma"/>
              <a:cs typeface="Tahoma"/>
            </a:endParaRPr>
          </a:p>
          <a:p>
            <a:pPr marL="0"/>
            <a:r>
              <a:rPr lang="en-CA" sz="1200" b="1" dirty="0">
                <a:ea typeface="Tahoma"/>
                <a:cs typeface="Tahoma"/>
              </a:rPr>
              <a:t>Classification:</a:t>
            </a:r>
          </a:p>
          <a:p>
            <a:pPr marL="0"/>
            <a:endParaRPr lang="en-CA" sz="1200" b="1" dirty="0"/>
          </a:p>
          <a:p>
            <a:pPr marL="0"/>
            <a:r>
              <a:rPr lang="en-CA" sz="1200" b="1" dirty="0"/>
              <a:t>Interpretation</a:t>
            </a:r>
            <a:r>
              <a:rPr lang="en-CA" sz="1200" dirty="0"/>
              <a:t> within the whole clinical picture</a:t>
            </a:r>
            <a:r>
              <a:rPr lang="en-CA" sz="1200" b="1" dirty="0"/>
              <a:t>:</a:t>
            </a:r>
            <a:r>
              <a:rPr lang="en-CA" sz="1200" dirty="0"/>
              <a:t> </a:t>
            </a:r>
          </a:p>
          <a:p>
            <a:pPr marL="0" indent="-176131">
              <a:buFont typeface="Arial" panose="020B0604020202020204" pitchFamily="34" charset="0"/>
              <a:buChar char="•"/>
            </a:pPr>
            <a:r>
              <a:rPr lang="en-CA" sz="1200" dirty="0">
                <a:ea typeface="Tahoma"/>
                <a:cs typeface="Tahoma"/>
              </a:rPr>
              <a:t>Risk factors:</a:t>
            </a:r>
          </a:p>
          <a:p>
            <a:pPr marL="0" indent="-176131">
              <a:buFont typeface="Arial" panose="020B0604020202020204" pitchFamily="34" charset="0"/>
              <a:buChar char="•"/>
            </a:pPr>
            <a:r>
              <a:rPr lang="en-CA" sz="1200" dirty="0">
                <a:ea typeface="Tahoma"/>
                <a:cs typeface="Tahoma"/>
              </a:rPr>
              <a:t>Fetal/maternal adaptations:</a:t>
            </a:r>
          </a:p>
          <a:p>
            <a:pPr marL="0" indent="-176131">
              <a:buFont typeface="Arial" panose="020B0604020202020204" pitchFamily="34" charset="0"/>
              <a:buChar char="•"/>
            </a:pPr>
            <a:r>
              <a:rPr lang="en-CA" sz="1200" dirty="0">
                <a:ea typeface="Tahoma"/>
                <a:cs typeface="Tahoma"/>
              </a:rPr>
              <a:t>Current labour assessments: </a:t>
            </a:r>
          </a:p>
          <a:p>
            <a:pPr marL="0" indent="-176131">
              <a:buFont typeface="Arial" panose="020B0604020202020204" pitchFamily="34" charset="0"/>
              <a:buChar char="•"/>
            </a:pPr>
            <a:r>
              <a:rPr lang="en-CA" sz="1200" dirty="0">
                <a:ea typeface="Tahoma"/>
                <a:cs typeface="Tahoma"/>
              </a:rPr>
              <a:t>Fetal HR controls: </a:t>
            </a:r>
          </a:p>
          <a:p>
            <a:pPr marL="0" indent="-176131">
              <a:buFont typeface="Arial" panose="020B0604020202020204" pitchFamily="34" charset="0"/>
              <a:buChar char="•"/>
            </a:pPr>
            <a:r>
              <a:rPr lang="en-CA" sz="1200" dirty="0">
                <a:ea typeface="Tahoma"/>
                <a:cs typeface="Tahoma"/>
              </a:rPr>
              <a:t>Interpretation:</a:t>
            </a:r>
          </a:p>
          <a:p>
            <a:pPr marL="0" indent="-176131">
              <a:buFont typeface="Arial" panose="020B0604020202020204" pitchFamily="34" charset="0"/>
              <a:buChar char="•"/>
            </a:pPr>
            <a:endParaRPr lang="en-CA" sz="1200" b="1" dirty="0"/>
          </a:p>
          <a:p>
            <a:pPr marL="0"/>
            <a:r>
              <a:rPr lang="en-CA" sz="1200" b="1" dirty="0"/>
              <a:t>Response: Add necessary or expected response </a:t>
            </a:r>
          </a:p>
          <a:p>
            <a:pPr marL="0"/>
            <a:r>
              <a:rPr lang="en-CA" sz="1200" b="1" dirty="0"/>
              <a:t>For example: </a:t>
            </a:r>
          </a:p>
          <a:p>
            <a:pPr marL="0" indent="-176131">
              <a:buFont typeface="Arial" panose="020B0604020202020204" pitchFamily="34" charset="0"/>
              <a:buChar char="•"/>
            </a:pPr>
            <a:r>
              <a:rPr lang="en-CA" sz="1200" dirty="0">
                <a:ea typeface="Tahoma"/>
                <a:cs typeface="Tahoma"/>
              </a:rPr>
              <a:t>Intrauterine resuscitation: change position, decrease or stop oxytocin (discuss how to make decision), slow deep breathing</a:t>
            </a:r>
          </a:p>
          <a:p>
            <a:pPr marL="0" indent="-176131">
              <a:buFont typeface="Arial" panose="020B0604020202020204" pitchFamily="34" charset="0"/>
              <a:buChar char="•"/>
            </a:pPr>
            <a:r>
              <a:rPr lang="en-CA" sz="1200" dirty="0">
                <a:ea typeface="Tahoma"/>
                <a:cs typeface="Tahoma"/>
              </a:rPr>
              <a:t>Continue to monitor VS closely, including oxygen saturation</a:t>
            </a:r>
            <a:endParaRPr lang="en-CA" sz="1200" dirty="0"/>
          </a:p>
          <a:p>
            <a:pPr marL="0" indent="-176131">
              <a:buFont typeface="Arial" panose="020B0604020202020204" pitchFamily="34" charset="0"/>
              <a:buChar char="•"/>
            </a:pPr>
            <a:r>
              <a:rPr lang="en-CA" sz="1200" dirty="0">
                <a:ea typeface="Tahoma"/>
                <a:cs typeface="Tahoma"/>
              </a:rPr>
              <a:t>Notify primary care provider</a:t>
            </a:r>
          </a:p>
          <a:p>
            <a:pPr marL="0" indent="-176131">
              <a:buFont typeface="Arial" panose="020B0604020202020204" pitchFamily="34" charset="0"/>
              <a:buChar char="•"/>
            </a:pPr>
            <a:r>
              <a:rPr lang="en-CA" sz="1200" dirty="0"/>
              <a:t>Confirm ongoing plan of care</a:t>
            </a:r>
          </a:p>
          <a:p>
            <a:pPr marL="0" indent="-176131">
              <a:buFont typeface="Arial" panose="020B0604020202020204" pitchFamily="34" charset="0"/>
              <a:buChar char="•"/>
            </a:pPr>
            <a:r>
              <a:rPr lang="en-CA" sz="1200" dirty="0">
                <a:ea typeface="Tahoma"/>
                <a:cs typeface="Tahoma"/>
              </a:rPr>
              <a:t>Document and continue to monitor.</a:t>
            </a:r>
          </a:p>
          <a:p>
            <a:pPr marL="0" indent="-176131">
              <a:buFont typeface="Arial" panose="020B0604020202020204" pitchFamily="34" charset="0"/>
              <a:buChar char="•"/>
            </a:pPr>
            <a:endParaRPr lang="en-CA" sz="1200" dirty="0">
              <a:ea typeface="Tahoma"/>
              <a:cs typeface="Tahoma"/>
            </a:endParaRPr>
          </a:p>
          <a:p>
            <a:pPr marL="0" indent="0"/>
            <a:r>
              <a:rPr lang="en-CA" sz="1200" u="sng" dirty="0">
                <a:ea typeface="Tahoma"/>
                <a:cs typeface="Tahoma"/>
              </a:rPr>
              <a:t>Instructor Notes</a:t>
            </a:r>
            <a:r>
              <a:rPr lang="en-CA" sz="1200" dirty="0">
                <a:ea typeface="Tahoma"/>
                <a:cs typeface="Tahoma"/>
              </a:rPr>
              <a:t>:</a:t>
            </a:r>
            <a:endParaRPr lang="en-CA" sz="1200" u="sng" dirty="0">
              <a:ea typeface="Tahoma"/>
              <a:cs typeface="Tahoma"/>
            </a:endParaRPr>
          </a:p>
        </p:txBody>
      </p:sp>
      <p:sp>
        <p:nvSpPr>
          <p:cNvPr id="189" name="Google Shape;189;p8:notes"/>
          <p:cNvSpPr>
            <a:spLocks noGrp="1" noRot="1" noChangeAspect="1"/>
          </p:cNvSpPr>
          <p:nvPr>
            <p:ph type="sldImg" idx="2"/>
          </p:nvPr>
        </p:nvSpPr>
        <p:spPr>
          <a:xfrm>
            <a:off x="417513" y="701675"/>
            <a:ext cx="6242050" cy="351155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864616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198438"/>
            <a:ext cx="4733925" cy="2663825"/>
          </a:xfrm>
        </p:spPr>
      </p:sp>
      <p:sp>
        <p:nvSpPr>
          <p:cNvPr id="3" name="Notes Placeholder 2"/>
          <p:cNvSpPr>
            <a:spLocks noGrp="1"/>
          </p:cNvSpPr>
          <p:nvPr>
            <p:ph type="body" idx="1"/>
          </p:nvPr>
        </p:nvSpPr>
        <p:spPr/>
        <p:txBody>
          <a:bodyPr/>
          <a:lstStyle/>
          <a:p>
            <a:pPr marL="0" indent="0">
              <a:buNone/>
            </a:pPr>
            <a:endParaRPr lang="en-CA" sz="1100" dirty="0">
              <a:ea typeface="Tahoma"/>
              <a:cs typeface="Tahoma"/>
            </a:endParaRPr>
          </a:p>
          <a:p>
            <a:pPr marL="0" indent="0">
              <a:buNone/>
            </a:pPr>
            <a:endParaRPr lang="en-CA" sz="1100" dirty="0">
              <a:ea typeface="Tahoma"/>
              <a:cs typeface="Tahoma"/>
            </a:endParaRPr>
          </a:p>
        </p:txBody>
      </p:sp>
      <p:sp>
        <p:nvSpPr>
          <p:cNvPr id="4" name="Slide Number Placeholder 3"/>
          <p:cNvSpPr>
            <a:spLocks noGrp="1"/>
          </p:cNvSpPr>
          <p:nvPr>
            <p:ph type="sldNum" sz="quarter" idx="10"/>
          </p:nvPr>
        </p:nvSpPr>
        <p:spPr/>
        <p:txBody>
          <a:bodyPr/>
          <a:lstStyle/>
          <a:p>
            <a:fld id="{F3D0291D-CBDA-4732-8038-41DAC9F0F702}" type="slidenum">
              <a:rPr lang="en-CA" smtClean="0"/>
              <a:t>24</a:t>
            </a:fld>
            <a:endParaRPr lang="en-CA" dirty="0"/>
          </a:p>
        </p:txBody>
      </p:sp>
    </p:spTree>
    <p:extLst>
      <p:ext uri="{BB962C8B-B14F-4D97-AF65-F5344CB8AC3E}">
        <p14:creationId xmlns:p14="http://schemas.microsoft.com/office/powerpoint/2010/main" val="42225211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9763" y="1162050"/>
            <a:ext cx="5578475" cy="3138488"/>
          </a:xfrm>
        </p:spPr>
      </p:sp>
      <p:sp>
        <p:nvSpPr>
          <p:cNvPr id="3" name="Notes Placeholder 2"/>
          <p:cNvSpPr>
            <a:spLocks noGrp="1"/>
          </p:cNvSpPr>
          <p:nvPr>
            <p:ph type="body" idx="1"/>
          </p:nvPr>
        </p:nvSpPr>
        <p:spPr/>
        <p:txBody>
          <a:bodyPr/>
          <a:lstStyle/>
          <a:p>
            <a:pPr marL="0" indent="0" defTabSz="923018">
              <a:buClrTx/>
              <a:buSzTx/>
              <a:buFont typeface="Wingdings" panose="05000000000000000000" pitchFamily="2" charset="2"/>
              <a:buNone/>
              <a:defRPr/>
            </a:pPr>
            <a:endParaRPr lang="en-CA" altLang="en-US" sz="1100" dirty="0"/>
          </a:p>
          <a:p>
            <a:pPr marL="173066" indent="-173066" defTabSz="923018">
              <a:buClrTx/>
              <a:buSzTx/>
              <a:buFont typeface="Wingdings" panose="05000000000000000000" pitchFamily="2" charset="2"/>
              <a:buChar char="ü"/>
              <a:defRPr/>
            </a:pPr>
            <a:r>
              <a:rPr lang="en-CA" altLang="en-US" sz="1100" dirty="0"/>
              <a:t>The majority of healthy term fetuses come into labour with sufficient oxygen reserves to withstand the normal stresses of labour.</a:t>
            </a:r>
          </a:p>
          <a:p>
            <a:pPr marL="173066" indent="-173066" defTabSz="923018">
              <a:buClrTx/>
              <a:buSzTx/>
              <a:buFont typeface="Wingdings" panose="05000000000000000000" pitchFamily="2" charset="2"/>
              <a:buChar char="ü"/>
              <a:defRPr/>
            </a:pPr>
            <a:r>
              <a:rPr lang="en-CA" altLang="en-US" sz="1100" dirty="0"/>
              <a:t>Fetal oxygenation involves the transfer of oxygen from the environment to the fetus along the “oxygen pathway”.</a:t>
            </a:r>
          </a:p>
          <a:p>
            <a:pPr marL="173066" indent="-173066">
              <a:buFont typeface="Wingdings" panose="05000000000000000000" pitchFamily="2" charset="2"/>
              <a:buChar char="ü"/>
            </a:pPr>
            <a:r>
              <a:rPr lang="en-CA" sz="1100" dirty="0"/>
              <a:t>Oxygen is carried from the environment to the fetus by the maternal and fetal blood along a pathway that includes the maternal lungs, heart, vasculature, uterus, placenta and umbilical cord. </a:t>
            </a:r>
          </a:p>
          <a:p>
            <a:pPr marL="173066" indent="-173066">
              <a:buFont typeface="Wingdings" panose="05000000000000000000" pitchFamily="2" charset="2"/>
              <a:buChar char="ü"/>
            </a:pPr>
            <a:r>
              <a:rPr lang="en-CA" sz="1100" dirty="0"/>
              <a:t>This is a central concept in fetal monitoring. </a:t>
            </a:r>
          </a:p>
          <a:p>
            <a:pPr marL="173066" indent="-173066">
              <a:buFont typeface="Wingdings" panose="05000000000000000000" pitchFamily="2" charset="2"/>
              <a:buChar char="ü"/>
            </a:pPr>
            <a:r>
              <a:rPr lang="en-CA" sz="1100" dirty="0"/>
              <a:t>Interruption of oxygen transfer can occur at any or all of the points along the oxygen pathway initiating a fetal response. </a:t>
            </a:r>
          </a:p>
          <a:p>
            <a:pPr marL="173066" indent="-173066" defTabSz="923018">
              <a:buClrTx/>
              <a:buSzTx/>
              <a:buFont typeface="Wingdings" panose="05000000000000000000" pitchFamily="2" charset="2"/>
              <a:buChar char="ü"/>
              <a:defRPr/>
            </a:pPr>
            <a:r>
              <a:rPr lang="en-CA" altLang="en-US" sz="1100" dirty="0"/>
              <a:t>Depending upon frequency and duration, interruption of oxygen transfer at any point along the oxygen pathway may result in progressive deterioration of fetal oxygenation. </a:t>
            </a:r>
          </a:p>
          <a:p>
            <a:pPr marL="173066" indent="-173066" defTabSz="923018">
              <a:buClrTx/>
              <a:buSzTx/>
              <a:buFont typeface="Wingdings" panose="05000000000000000000" pitchFamily="2" charset="2"/>
              <a:buChar char="ü"/>
              <a:defRPr/>
            </a:pPr>
            <a:r>
              <a:rPr lang="en-CA" sz="1100" dirty="0"/>
              <a:t>Fetal injury due to interrupted oxygenation does not occur unless the fetal response progresses at least to the stage of significant metabolic acidemia (umbilical artery &lt; 7.0 and base deficit </a:t>
            </a:r>
            <a:r>
              <a:rPr lang="en-CA" sz="1100" u="sng" dirty="0"/>
              <a:t>&gt;</a:t>
            </a:r>
            <a:r>
              <a:rPr lang="en-CA" sz="1100" dirty="0"/>
              <a:t> 12).</a:t>
            </a:r>
            <a:endParaRPr lang="en-CA" altLang="en-US" sz="1100" dirty="0"/>
          </a:p>
          <a:p>
            <a:endParaRPr lang="en-CA" altLang="en-US" sz="1100" b="1" dirty="0"/>
          </a:p>
          <a:p>
            <a:r>
              <a:rPr lang="en-CA" altLang="en-US" sz="1100" b="1" u="sng" dirty="0"/>
              <a:t>Causes of interrupted oxygen transfer</a:t>
            </a:r>
            <a:r>
              <a:rPr lang="en-CA" altLang="en-US" sz="1100" b="1" dirty="0"/>
              <a:t>:</a:t>
            </a:r>
            <a:endParaRPr lang="en-CA" altLang="en-US" sz="1100" b="1" u="sng" dirty="0">
              <a:cs typeface="Calibri"/>
            </a:endParaRPr>
          </a:p>
          <a:p>
            <a:endParaRPr lang="en-CA" altLang="en-US" sz="1100" b="1" dirty="0"/>
          </a:p>
          <a:p>
            <a:pPr marL="173066" indent="-173066">
              <a:buFont typeface="Wingdings" panose="05000000000000000000" pitchFamily="2" charset="2"/>
              <a:buChar char="ü"/>
            </a:pPr>
            <a:r>
              <a:rPr lang="en-CA" altLang="en-US" sz="1100" b="1" dirty="0"/>
              <a:t>Maternal Lungs</a:t>
            </a:r>
          </a:p>
          <a:p>
            <a:pPr lvl="1">
              <a:buFontTx/>
              <a:buChar char="•"/>
            </a:pPr>
            <a:r>
              <a:rPr lang="en-CA" altLang="en-US" sz="1100" dirty="0"/>
              <a:t>Respiratory depression (narcotics, magnesium)</a:t>
            </a:r>
          </a:p>
          <a:p>
            <a:pPr lvl="1">
              <a:buFontTx/>
              <a:buChar char="•"/>
            </a:pPr>
            <a:r>
              <a:rPr lang="en-CA" altLang="en-US" sz="1100" dirty="0"/>
              <a:t>Seizure (eclampsia)</a:t>
            </a:r>
          </a:p>
          <a:p>
            <a:pPr lvl="1">
              <a:buFontTx/>
              <a:buChar char="•"/>
            </a:pPr>
            <a:r>
              <a:rPr lang="en-CA" altLang="en-US" sz="1100" dirty="0"/>
              <a:t>Pulmonary embolus</a:t>
            </a:r>
          </a:p>
          <a:p>
            <a:pPr lvl="1">
              <a:buFontTx/>
              <a:buChar char="•"/>
            </a:pPr>
            <a:r>
              <a:rPr lang="en-CA" altLang="en-US" sz="1100" dirty="0"/>
              <a:t>Pulmonary edema</a:t>
            </a:r>
          </a:p>
          <a:p>
            <a:pPr lvl="1">
              <a:buFontTx/>
              <a:buChar char="•"/>
            </a:pPr>
            <a:r>
              <a:rPr lang="en-CA" altLang="en-US" sz="1100" dirty="0"/>
              <a:t>Pneumonia/ARDS</a:t>
            </a:r>
          </a:p>
          <a:p>
            <a:pPr lvl="1">
              <a:buFontTx/>
              <a:buChar char="•"/>
            </a:pPr>
            <a:r>
              <a:rPr lang="en-CA" altLang="en-US" sz="1100" dirty="0"/>
              <a:t>Asthma</a:t>
            </a:r>
          </a:p>
          <a:p>
            <a:pPr lvl="1">
              <a:buFontTx/>
              <a:buChar char="•"/>
            </a:pPr>
            <a:r>
              <a:rPr lang="en-CA" altLang="en-US" sz="1100" dirty="0"/>
              <a:t>Atelectasis</a:t>
            </a:r>
          </a:p>
          <a:p>
            <a:pPr lvl="1">
              <a:buFontTx/>
              <a:buChar char="•"/>
            </a:pPr>
            <a:r>
              <a:rPr lang="en-CA" altLang="en-US" sz="1100" dirty="0"/>
              <a:t>Pulmonary hypertension (rarely)</a:t>
            </a:r>
          </a:p>
          <a:p>
            <a:pPr lvl="1">
              <a:buFontTx/>
              <a:buChar char="•"/>
            </a:pPr>
            <a:r>
              <a:rPr lang="en-CA" altLang="en-US" sz="1100" dirty="0"/>
              <a:t>Chronic lung disease (rarely)</a:t>
            </a:r>
          </a:p>
          <a:p>
            <a:endParaRPr lang="en-CA" altLang="en-US" sz="1100" dirty="0"/>
          </a:p>
          <a:p>
            <a:pPr marL="173066" indent="-173066">
              <a:buFont typeface="Wingdings" panose="05000000000000000000" pitchFamily="2" charset="2"/>
              <a:buChar char="ü"/>
            </a:pPr>
            <a:r>
              <a:rPr lang="en-CA" altLang="en-US" sz="1100" b="1" dirty="0"/>
              <a:t>Maternal Heart</a:t>
            </a:r>
          </a:p>
          <a:p>
            <a:pPr lvl="1">
              <a:buFontTx/>
              <a:buChar char="•"/>
            </a:pPr>
            <a:r>
              <a:rPr lang="en-CA" altLang="en-US" sz="1100" dirty="0"/>
              <a:t>Reduced cardiac output</a:t>
            </a:r>
          </a:p>
          <a:p>
            <a:pPr lvl="1">
              <a:buFontTx/>
              <a:buChar char="•"/>
            </a:pPr>
            <a:r>
              <a:rPr lang="en-CA" altLang="en-US" sz="1100" dirty="0"/>
              <a:t>Hypovolemia (common)</a:t>
            </a:r>
          </a:p>
          <a:p>
            <a:pPr lvl="1">
              <a:buFontTx/>
              <a:buChar char="•"/>
            </a:pPr>
            <a:r>
              <a:rPr lang="en-CA" altLang="en-US" sz="1100" dirty="0"/>
              <a:t>Compression of the inferior vena cava (common)</a:t>
            </a:r>
          </a:p>
          <a:p>
            <a:pPr lvl="1">
              <a:buFontTx/>
              <a:buChar char="•"/>
            </a:pPr>
            <a:r>
              <a:rPr lang="en-CA" altLang="en-US" sz="1100" dirty="0"/>
              <a:t>Regional anesthesia (sympathetic blockage)</a:t>
            </a:r>
          </a:p>
          <a:p>
            <a:pPr lvl="1">
              <a:buFontTx/>
              <a:buChar char="•"/>
            </a:pPr>
            <a:r>
              <a:rPr lang="en-CA" altLang="en-US" sz="1100" dirty="0"/>
              <a:t>Cardiac arrhythmia</a:t>
            </a:r>
          </a:p>
          <a:p>
            <a:pPr lvl="1">
              <a:buFontTx/>
              <a:buChar char="•"/>
            </a:pPr>
            <a:r>
              <a:rPr lang="en-CA" altLang="en-US" sz="1100" dirty="0"/>
              <a:t>Congestive heart failure (rarely)</a:t>
            </a:r>
          </a:p>
          <a:p>
            <a:pPr lvl="1">
              <a:buFontTx/>
              <a:buChar char="•"/>
            </a:pPr>
            <a:r>
              <a:rPr lang="en-CA" altLang="en-US" sz="1100" dirty="0"/>
              <a:t>Structural cardiac disease (rarely)</a:t>
            </a:r>
          </a:p>
          <a:p>
            <a:pPr lvl="1"/>
            <a:endParaRPr lang="en-CA" altLang="en-US" sz="1100" dirty="0"/>
          </a:p>
          <a:p>
            <a:pPr marL="173066" indent="-173066">
              <a:buFont typeface="Wingdings" panose="05000000000000000000" pitchFamily="2" charset="2"/>
              <a:buChar char="ü"/>
            </a:pPr>
            <a:r>
              <a:rPr lang="en-CA" altLang="en-US" sz="1100" b="1" dirty="0"/>
              <a:t>Maternal Vasculature</a:t>
            </a:r>
          </a:p>
          <a:p>
            <a:pPr lvl="1">
              <a:buFontTx/>
              <a:buChar char="•"/>
            </a:pPr>
            <a:r>
              <a:rPr lang="en-CA" altLang="en-US" sz="1100" dirty="0"/>
              <a:t>Hypotension</a:t>
            </a:r>
          </a:p>
          <a:p>
            <a:pPr lvl="1">
              <a:buFontTx/>
              <a:buChar char="•"/>
            </a:pPr>
            <a:r>
              <a:rPr lang="en-CA" altLang="en-US" sz="1100" dirty="0"/>
              <a:t>Hypovolemia</a:t>
            </a:r>
          </a:p>
          <a:p>
            <a:pPr lvl="1">
              <a:buFontTx/>
              <a:buChar char="•"/>
            </a:pPr>
            <a:r>
              <a:rPr lang="en-CA" altLang="en-US" sz="1100" dirty="0"/>
              <a:t>Compression of the inferior vena cava</a:t>
            </a:r>
          </a:p>
          <a:p>
            <a:pPr lvl="1">
              <a:buFontTx/>
              <a:buChar char="•"/>
            </a:pPr>
            <a:r>
              <a:rPr lang="en-CA" altLang="en-US" sz="1100" dirty="0"/>
              <a:t>Regional anesthesia (sympathetic blockage)</a:t>
            </a:r>
          </a:p>
          <a:p>
            <a:pPr lvl="1">
              <a:buFontTx/>
              <a:buChar char="•"/>
            </a:pPr>
            <a:r>
              <a:rPr lang="en-CA" altLang="en-US" sz="1100" dirty="0"/>
              <a:t>Medications (hydralazine, labetatol, nifedipine)</a:t>
            </a:r>
          </a:p>
          <a:p>
            <a:pPr lvl="1">
              <a:buFontTx/>
              <a:buChar char="•"/>
            </a:pPr>
            <a:r>
              <a:rPr lang="en-CA" altLang="en-US" sz="1100" dirty="0"/>
              <a:t>Vasculopathy (chronic hypertension, systemic lupus erythematosus, preeclampsia)</a:t>
            </a:r>
          </a:p>
          <a:p>
            <a:pPr lvl="1">
              <a:buFontTx/>
              <a:buChar char="•"/>
            </a:pPr>
            <a:r>
              <a:rPr lang="en-CA" altLang="en-US" sz="1100" dirty="0"/>
              <a:t>Vasoconstriction (cocaine, methylergonovine)</a:t>
            </a:r>
          </a:p>
          <a:p>
            <a:endParaRPr lang="en-CA" altLang="en-US" sz="1100" dirty="0"/>
          </a:p>
          <a:p>
            <a:pPr marL="173066" indent="-173066">
              <a:buFont typeface="Wingdings" panose="05000000000000000000" pitchFamily="2" charset="2"/>
              <a:buChar char="ü"/>
            </a:pPr>
            <a:r>
              <a:rPr lang="en-CA" altLang="en-US" sz="1100" b="1" dirty="0"/>
              <a:t>Uterus</a:t>
            </a:r>
          </a:p>
          <a:p>
            <a:pPr lvl="1">
              <a:buFontTx/>
              <a:buChar char="•"/>
            </a:pPr>
            <a:r>
              <a:rPr lang="en-CA" altLang="en-US" sz="1100" dirty="0"/>
              <a:t>Excessive uterine activity</a:t>
            </a:r>
          </a:p>
          <a:p>
            <a:pPr lvl="1">
              <a:buFontTx/>
              <a:buChar char="•"/>
            </a:pPr>
            <a:r>
              <a:rPr lang="en-CA" altLang="en-US" sz="1100" dirty="0"/>
              <a:t>Uterine stimulants (prostaglandins, oxytocin)</a:t>
            </a:r>
          </a:p>
          <a:p>
            <a:pPr lvl="1">
              <a:buFontTx/>
              <a:buChar char="•"/>
            </a:pPr>
            <a:r>
              <a:rPr lang="en-CA" altLang="en-US" sz="1100" dirty="0"/>
              <a:t>Uterine rupture</a:t>
            </a:r>
          </a:p>
          <a:p>
            <a:endParaRPr lang="en-CA" altLang="en-US" sz="1100" dirty="0"/>
          </a:p>
          <a:p>
            <a:pPr marL="173066" indent="-173066">
              <a:buFont typeface="Wingdings" panose="05000000000000000000" pitchFamily="2" charset="2"/>
              <a:buChar char="ü"/>
            </a:pPr>
            <a:r>
              <a:rPr lang="en-CA" altLang="en-US" sz="1100" b="1" dirty="0"/>
              <a:t>Placenta</a:t>
            </a:r>
          </a:p>
          <a:p>
            <a:pPr lvl="1">
              <a:buFontTx/>
              <a:buChar char="•"/>
            </a:pPr>
            <a:r>
              <a:rPr lang="en-CA" altLang="en-US" sz="1100" dirty="0"/>
              <a:t>Placental abruption</a:t>
            </a:r>
          </a:p>
          <a:p>
            <a:pPr lvl="1">
              <a:buFontTx/>
              <a:buChar char="•"/>
            </a:pPr>
            <a:r>
              <a:rPr lang="en-CA" altLang="en-US" sz="1100" dirty="0"/>
              <a:t>Vasa previa (rare)</a:t>
            </a:r>
            <a:endParaRPr lang="en-CA" altLang="en-US" sz="1100" dirty="0">
              <a:cs typeface="Calibri"/>
            </a:endParaRPr>
          </a:p>
          <a:p>
            <a:pPr lvl="1">
              <a:buFontTx/>
              <a:buChar char="•"/>
            </a:pPr>
            <a:r>
              <a:rPr lang="en-CA" altLang="en-US" sz="1100" dirty="0"/>
              <a:t>Fetal-maternal hemorrhage</a:t>
            </a:r>
          </a:p>
          <a:p>
            <a:pPr lvl="1">
              <a:buFontTx/>
              <a:buChar char="•"/>
            </a:pPr>
            <a:r>
              <a:rPr lang="en-CA" altLang="en-US" sz="1100" dirty="0"/>
              <a:t>Placental infarction, infection (usually confirmed retrospectively)</a:t>
            </a:r>
            <a:endParaRPr lang="en-CA" altLang="en-US" sz="1100" dirty="0">
              <a:cs typeface="Calibri"/>
            </a:endParaRPr>
          </a:p>
          <a:p>
            <a:endParaRPr lang="en-CA" altLang="en-US" sz="1100" dirty="0"/>
          </a:p>
          <a:p>
            <a:pPr marL="173066" indent="-173066">
              <a:buFont typeface="Wingdings" panose="05000000000000000000" pitchFamily="2" charset="2"/>
              <a:buChar char="ü"/>
            </a:pPr>
            <a:r>
              <a:rPr lang="en-CA" altLang="en-US" sz="1100" b="1" dirty="0"/>
              <a:t>Umbilical cord</a:t>
            </a:r>
          </a:p>
          <a:p>
            <a:pPr lvl="1">
              <a:buFontTx/>
              <a:buChar char="•"/>
            </a:pPr>
            <a:r>
              <a:rPr lang="en-CA" altLang="en-US" sz="1100" dirty="0"/>
              <a:t>Cord compression</a:t>
            </a:r>
          </a:p>
          <a:p>
            <a:pPr lvl="1">
              <a:buFontTx/>
              <a:buChar char="•"/>
            </a:pPr>
            <a:r>
              <a:rPr lang="en-CA" altLang="en-US" sz="1100" dirty="0"/>
              <a:t>Cord prolapse</a:t>
            </a:r>
          </a:p>
          <a:p>
            <a:pPr lvl="1">
              <a:buFontTx/>
              <a:buChar char="•"/>
            </a:pPr>
            <a:r>
              <a:rPr lang="en-CA" altLang="en-US" sz="1100" dirty="0"/>
              <a:t>True knot</a:t>
            </a:r>
          </a:p>
          <a:p>
            <a:endParaRPr lang="en-CA" altLang="en-US" sz="1100" dirty="0"/>
          </a:p>
          <a:p>
            <a:endParaRPr lang="en-CA" altLang="en-US" sz="1100" dirty="0"/>
          </a:p>
          <a:p>
            <a:r>
              <a:rPr lang="en-CA" altLang="en-US" sz="1100" b="1" u="sng" dirty="0"/>
              <a:t>Fetal response to interrupted oxygen transfer</a:t>
            </a:r>
            <a:r>
              <a:rPr lang="en-CA" altLang="en-US" sz="1100" b="1" dirty="0"/>
              <a:t>:</a:t>
            </a:r>
            <a:endParaRPr lang="en-CA" altLang="en-US" sz="1100" b="1" u="sng" dirty="0">
              <a:cs typeface="Calibri"/>
            </a:endParaRPr>
          </a:p>
          <a:p>
            <a:endParaRPr lang="en-CA" altLang="en-US" sz="1100" dirty="0"/>
          </a:p>
          <a:p>
            <a:pPr marL="173066" indent="-173066">
              <a:buFont typeface="Wingdings" panose="05000000000000000000" pitchFamily="2" charset="2"/>
              <a:buChar char="ü"/>
            </a:pPr>
            <a:r>
              <a:rPr lang="en-CA" altLang="en-US" sz="1100" dirty="0"/>
              <a:t>Depending upon frequency and duration, interruption of oxygen transfer at any point along the oxygen pathway may result in progressive deterioration of fetal oxygenation. </a:t>
            </a:r>
          </a:p>
          <a:p>
            <a:pPr marL="173066" indent="-173066">
              <a:buFont typeface="Wingdings" panose="05000000000000000000" pitchFamily="2" charset="2"/>
              <a:buChar char="ü"/>
            </a:pPr>
            <a:endParaRPr lang="en-CA" altLang="en-US" sz="1100" dirty="0"/>
          </a:p>
          <a:p>
            <a:pPr marL="173066" indent="-173066">
              <a:buFont typeface="Wingdings" panose="05000000000000000000" pitchFamily="2" charset="2"/>
              <a:buChar char="ü"/>
            </a:pPr>
            <a:r>
              <a:rPr lang="en-CA" altLang="en-US" sz="1100" b="1" dirty="0"/>
              <a:t>The cascade begins with:</a:t>
            </a:r>
            <a:endParaRPr lang="en-CA" altLang="en-US" sz="1100" b="1" dirty="0">
              <a:cs typeface="Calibri"/>
            </a:endParaRPr>
          </a:p>
          <a:p>
            <a:pPr lvl="1">
              <a:buFontTx/>
              <a:buAutoNum type="arabicPeriod"/>
            </a:pPr>
            <a:r>
              <a:rPr lang="en-CA" altLang="en-US" sz="1100" dirty="0"/>
              <a:t>  </a:t>
            </a:r>
            <a:r>
              <a:rPr lang="en-CA" altLang="en-US" sz="1100" i="1" dirty="0"/>
              <a:t>Hypoxemia </a:t>
            </a:r>
            <a:r>
              <a:rPr lang="en-CA" altLang="en-US" sz="1100" dirty="0"/>
              <a:t>(decreased oxygen content in the blood).</a:t>
            </a:r>
          </a:p>
          <a:p>
            <a:pPr lvl="1">
              <a:buFontTx/>
              <a:buAutoNum type="arabicPeriod"/>
            </a:pPr>
            <a:r>
              <a:rPr lang="en-CA" altLang="en-US" sz="1100" dirty="0"/>
              <a:t>  Recurrent or sustained hypoxemia can lead to </a:t>
            </a:r>
            <a:r>
              <a:rPr lang="en-CA" altLang="en-US" sz="1100" i="1" dirty="0"/>
              <a:t>hypoxia </a:t>
            </a:r>
            <a:r>
              <a:rPr lang="en-CA" altLang="en-US" sz="1100" dirty="0"/>
              <a:t>(decreased delivery of oxygen in the tissues.</a:t>
            </a:r>
            <a:endParaRPr lang="en-CA" altLang="en-US" sz="1100" dirty="0">
              <a:cs typeface="Calibri"/>
            </a:endParaRPr>
          </a:p>
          <a:p>
            <a:pPr lvl="1">
              <a:buFontTx/>
              <a:buAutoNum type="arabicPeriod"/>
            </a:pPr>
            <a:r>
              <a:rPr lang="en-CA" altLang="en-US" sz="1100" dirty="0"/>
              <a:t>  When oxygen is in short supply, tissues may be forced to convert from aerobic to anaerobic metabolism, resulting in the production of lactic acid.  	Accumulation of lactic acid in the tissues results in </a:t>
            </a:r>
            <a:r>
              <a:rPr lang="en-CA" altLang="en-US" sz="1100" i="1" dirty="0"/>
              <a:t>metabolic acidosis</a:t>
            </a:r>
            <a:r>
              <a:rPr lang="en-CA" altLang="en-US" sz="1100" dirty="0"/>
              <a:t>.</a:t>
            </a:r>
            <a:endParaRPr lang="en-CA" altLang="en-US" sz="1100" dirty="0">
              <a:cs typeface="Calibri"/>
            </a:endParaRPr>
          </a:p>
          <a:p>
            <a:pPr lvl="1">
              <a:buFontTx/>
              <a:buAutoNum type="arabicPeriod"/>
            </a:pPr>
            <a:r>
              <a:rPr lang="en-CA" altLang="en-US" sz="1100" dirty="0"/>
              <a:t>  Lactic acid accumulation can lead to utilization of buffer bases to help stabilize tissue ph. If the buffering capacity is exceeded, the blood pH may begin 	to fall, leading to </a:t>
            </a:r>
            <a:r>
              <a:rPr lang="en-CA" altLang="en-US" sz="1100" i="1" dirty="0"/>
              <a:t>metabolic acidemia</a:t>
            </a:r>
            <a:r>
              <a:rPr lang="en-CA" altLang="en-US" sz="1100" dirty="0"/>
              <a:t>.</a:t>
            </a:r>
            <a:endParaRPr lang="en-CA" altLang="en-US" sz="1100" dirty="0">
              <a:cs typeface="Calibri"/>
            </a:endParaRPr>
          </a:p>
          <a:p>
            <a:endParaRPr lang="en-CA" altLang="en-US" sz="1100" dirty="0"/>
          </a:p>
          <a:p>
            <a:endParaRPr lang="en-CA" altLang="en-US" sz="1100" dirty="0"/>
          </a:p>
          <a:p>
            <a:r>
              <a:rPr lang="en-CA" altLang="en-US" sz="1100" u="sng" dirty="0"/>
              <a:t>REFERENCE</a:t>
            </a:r>
            <a:r>
              <a:rPr lang="en-CA" altLang="en-US" sz="1100" dirty="0"/>
              <a:t>: </a:t>
            </a:r>
            <a:endParaRPr lang="en-CA" altLang="en-US" sz="1100" dirty="0">
              <a:cs typeface="Calibri"/>
            </a:endParaRPr>
          </a:p>
          <a:p>
            <a:r>
              <a:rPr lang="en-CA" altLang="en-US" sz="1100" dirty="0"/>
              <a:t>Miller, L. A., Miller, D. A., &amp; Tucker, S. M. (2013). </a:t>
            </a:r>
            <a:r>
              <a:rPr lang="en-CA" altLang="en-US" sz="1100" i="1" dirty="0"/>
              <a:t>Mosby`s Pocket Guide to Fetal Monitoring: A Multidisciplinary Approach</a:t>
            </a:r>
            <a:r>
              <a:rPr lang="en-CA" altLang="en-US" sz="1100" dirty="0"/>
              <a:t> (7</a:t>
            </a:r>
            <a:r>
              <a:rPr lang="en-CA" altLang="en-US" sz="1100" baseline="30000" dirty="0"/>
              <a:t>th</a:t>
            </a:r>
            <a:r>
              <a:rPr lang="en-CA" altLang="en-US" sz="1100" dirty="0"/>
              <a:t> ed). Elsevier.</a:t>
            </a:r>
            <a:endParaRPr lang="en-CA" sz="1100" dirty="0"/>
          </a:p>
          <a:p>
            <a:endParaRPr lang="en-CA" dirty="0"/>
          </a:p>
        </p:txBody>
      </p:sp>
      <p:sp>
        <p:nvSpPr>
          <p:cNvPr id="4" name="Slide Number Placeholder 3"/>
          <p:cNvSpPr>
            <a:spLocks noGrp="1"/>
          </p:cNvSpPr>
          <p:nvPr>
            <p:ph type="sldNum" sz="quarter" idx="10"/>
          </p:nvPr>
        </p:nvSpPr>
        <p:spPr/>
        <p:txBody>
          <a:bodyPr/>
          <a:lstStyle/>
          <a:p>
            <a:fld id="{9816C62A-7414-4E34-A3EC-7198027C5882}" type="slidenum">
              <a:rPr lang="en-CA" smtClean="0"/>
              <a:pPr/>
              <a:t>25</a:t>
            </a:fld>
            <a:endParaRPr lang="en-CA" dirty="0"/>
          </a:p>
        </p:txBody>
      </p:sp>
    </p:spTree>
    <p:extLst>
      <p:ext uri="{BB962C8B-B14F-4D97-AF65-F5344CB8AC3E}">
        <p14:creationId xmlns:p14="http://schemas.microsoft.com/office/powerpoint/2010/main" val="30309295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816C62A-7414-4E34-A3EC-7198027C5882}" type="slidenum">
              <a:rPr lang="en-CA" smtClean="0"/>
              <a:t>25</a:t>
            </a:fld>
            <a:endParaRPr lang="en-CA"/>
          </a:p>
        </p:txBody>
      </p:sp>
    </p:spTree>
    <p:extLst>
      <p:ext uri="{BB962C8B-B14F-4D97-AF65-F5344CB8AC3E}">
        <p14:creationId xmlns:p14="http://schemas.microsoft.com/office/powerpoint/2010/main" val="20829286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8:notes"/>
          <p:cNvSpPr txBox="1">
            <a:spLocks noGrp="1"/>
          </p:cNvSpPr>
          <p:nvPr>
            <p:ph type="body" idx="1"/>
          </p:nvPr>
        </p:nvSpPr>
        <p:spPr>
          <a:xfrm>
            <a:off x="943610" y="4447461"/>
            <a:ext cx="5189855" cy="4213384"/>
          </a:xfrm>
          <a:prstGeom prst="rect">
            <a:avLst/>
          </a:prstGeom>
          <a:noFill/>
          <a:ln>
            <a:noFill/>
          </a:ln>
        </p:spPr>
        <p:txBody>
          <a:bodyPr spcFirstLastPara="1" wrap="square" lIns="93921" tIns="93921" rIns="93921" bIns="93921" anchor="t" anchorCtr="0">
            <a:noAutofit/>
          </a:bodyPr>
          <a:lstStyle/>
          <a:p>
            <a:pPr marL="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CA" altLang="en-US" sz="1200" b="1" i="1" dirty="0"/>
              <a:t>KEEP THE</a:t>
            </a:r>
            <a:r>
              <a:rPr lang="en-CA" altLang="en-US" sz="1200" b="1" i="1" baseline="0" dirty="0"/>
              <a:t> REQUIRED NUMBER FO SLIDES FOR THE LENGTH OF THE CASE STUDY</a:t>
            </a:r>
            <a:r>
              <a:rPr lang="en-CA" altLang="en-US" sz="1200" b="1" i="1" dirty="0"/>
              <a:t> _ DO NOT ERASE </a:t>
            </a:r>
          </a:p>
          <a:p>
            <a:pPr marL="0"/>
            <a:endParaRPr lang="en-CA" sz="1200" b="1" dirty="0">
              <a:ea typeface="Tahoma"/>
              <a:cs typeface="Tahoma"/>
            </a:endParaRPr>
          </a:p>
          <a:p>
            <a:pPr marL="0"/>
            <a:r>
              <a:rPr lang="en-CA" sz="1200" b="1" dirty="0">
                <a:ea typeface="Tahoma"/>
                <a:cs typeface="Tahoma"/>
              </a:rPr>
              <a:t>Attempt to add at least a 10-minute segment of EFM tracing, printing at 3cm/min</a:t>
            </a:r>
          </a:p>
          <a:p>
            <a:pPr marL="0"/>
            <a:r>
              <a:rPr lang="en-CA" sz="1200" b="1" dirty="0">
                <a:ea typeface="Tahoma"/>
                <a:cs typeface="Tahoma"/>
              </a:rPr>
              <a:t>Interpretation of the case study should be completed by multidisciplinary team prior to presentation to learners. </a:t>
            </a:r>
          </a:p>
          <a:p>
            <a:pPr marL="0"/>
            <a:endParaRPr lang="en-CA" sz="1200" b="1" dirty="0">
              <a:ea typeface="Tahoma"/>
              <a:cs typeface="Tahoma"/>
            </a:endParaRPr>
          </a:p>
          <a:p>
            <a:pPr marL="0"/>
            <a:r>
              <a:rPr lang="en-CA" sz="1200" b="1" dirty="0">
                <a:ea typeface="Tahoma"/>
                <a:cs typeface="Tahoma"/>
              </a:rPr>
              <a:t>Quality of tracing: </a:t>
            </a:r>
            <a:endParaRPr lang="en-CA" sz="1200" dirty="0">
              <a:ea typeface="Tahoma"/>
              <a:cs typeface="Tahoma"/>
            </a:endParaRPr>
          </a:p>
          <a:p>
            <a:pPr marL="0"/>
            <a:r>
              <a:rPr lang="en-CA" sz="1200" b="1" dirty="0">
                <a:ea typeface="Tahoma"/>
                <a:cs typeface="Tahoma"/>
              </a:rPr>
              <a:t>Uterine Activity:</a:t>
            </a:r>
          </a:p>
          <a:p>
            <a:pPr marL="0"/>
            <a:endParaRPr lang="en-CA" sz="1200" b="1" dirty="0">
              <a:ea typeface="Tahoma"/>
              <a:cs typeface="Tahoma"/>
            </a:endParaRPr>
          </a:p>
          <a:p>
            <a:pPr marL="0">
              <a:defRPr/>
            </a:pPr>
            <a:r>
              <a:rPr lang="en-CA" sz="1200" b="1" dirty="0">
                <a:ea typeface="Tahoma"/>
                <a:cs typeface="Tahoma"/>
              </a:rPr>
              <a:t>Baseline: </a:t>
            </a:r>
          </a:p>
          <a:p>
            <a:pPr marL="0">
              <a:defRPr/>
            </a:pPr>
            <a:r>
              <a:rPr lang="en-CA" sz="1200" b="1" dirty="0">
                <a:ea typeface="Tahoma"/>
                <a:cs typeface="Tahoma"/>
              </a:rPr>
              <a:t>Variability: </a:t>
            </a:r>
            <a:endParaRPr lang="en-CA" sz="1200" b="1" dirty="0">
              <a:ea typeface="ＭＳ Ｐゴシック"/>
              <a:cs typeface="Tahoma"/>
            </a:endParaRPr>
          </a:p>
          <a:p>
            <a:pPr marL="0"/>
            <a:r>
              <a:rPr lang="en-CA" sz="1200" b="1" dirty="0">
                <a:ea typeface="Tahoma"/>
                <a:cs typeface="Tahoma"/>
              </a:rPr>
              <a:t>Accelerations: </a:t>
            </a:r>
            <a:endParaRPr lang="en-CA" sz="1200" b="1" dirty="0"/>
          </a:p>
          <a:p>
            <a:pPr marL="0"/>
            <a:r>
              <a:rPr lang="en-CA" sz="1200" b="1" dirty="0">
                <a:ea typeface="Tahoma"/>
                <a:cs typeface="Tahoma"/>
              </a:rPr>
              <a:t>Decelerations: </a:t>
            </a:r>
          </a:p>
          <a:p>
            <a:pPr marL="0"/>
            <a:endParaRPr lang="en-CA" sz="1200" b="1" u="sng" dirty="0">
              <a:ea typeface="Tahoma"/>
              <a:cs typeface="Tahoma"/>
              <a:sym typeface="Wingdings" panose="05000000000000000000" pitchFamily="2" charset="2"/>
            </a:endParaRPr>
          </a:p>
          <a:p>
            <a:pPr marL="0"/>
            <a:r>
              <a:rPr lang="en-CA" sz="1200" u="sng" dirty="0">
                <a:ea typeface="Tahoma"/>
                <a:cs typeface="Tahoma"/>
                <a:sym typeface="Wingdings" panose="05000000000000000000" pitchFamily="2" charset="2"/>
              </a:rPr>
              <a:t>Instructor Note</a:t>
            </a:r>
            <a:r>
              <a:rPr lang="en-CA" sz="1200" dirty="0">
                <a:ea typeface="Tahoma"/>
                <a:cs typeface="Tahoma"/>
                <a:sym typeface="Wingdings" panose="05000000000000000000" pitchFamily="2" charset="2"/>
              </a:rPr>
              <a:t>: Guide learners through discussion here, but assume this is a change in baseline. </a:t>
            </a:r>
            <a:endParaRPr lang="en-CA" sz="1200" b="1" dirty="0">
              <a:ea typeface="Tahoma"/>
              <a:cs typeface="Tahoma"/>
            </a:endParaRPr>
          </a:p>
          <a:p>
            <a:pPr marL="0"/>
            <a:r>
              <a:rPr lang="en-CA" sz="1200" b="1" dirty="0">
                <a:ea typeface="Tahoma"/>
                <a:cs typeface="Tahoma"/>
              </a:rPr>
              <a:t>Classification:</a:t>
            </a:r>
          </a:p>
          <a:p>
            <a:pPr marL="0"/>
            <a:endParaRPr lang="en-CA" sz="1200" b="1" dirty="0"/>
          </a:p>
          <a:p>
            <a:pPr marL="0"/>
            <a:r>
              <a:rPr lang="en-CA" sz="1200" b="1" dirty="0"/>
              <a:t>Interpretation</a:t>
            </a:r>
            <a:r>
              <a:rPr lang="en-CA" sz="1200" dirty="0"/>
              <a:t> within the whole clinical picture</a:t>
            </a:r>
            <a:r>
              <a:rPr lang="en-CA" sz="1200" b="1" dirty="0"/>
              <a:t>:</a:t>
            </a:r>
            <a:r>
              <a:rPr lang="en-CA" sz="1200" dirty="0"/>
              <a:t> </a:t>
            </a:r>
          </a:p>
          <a:p>
            <a:pPr marL="0" indent="-176131">
              <a:buFont typeface="Arial" panose="020B0604020202020204" pitchFamily="34" charset="0"/>
              <a:buChar char="•"/>
            </a:pPr>
            <a:r>
              <a:rPr lang="en-CA" sz="1200" dirty="0">
                <a:ea typeface="Tahoma"/>
                <a:cs typeface="Tahoma"/>
              </a:rPr>
              <a:t>Risk factors:</a:t>
            </a:r>
          </a:p>
          <a:p>
            <a:pPr marL="0" indent="-176131">
              <a:buFont typeface="Arial" panose="020B0604020202020204" pitchFamily="34" charset="0"/>
              <a:buChar char="•"/>
            </a:pPr>
            <a:r>
              <a:rPr lang="en-CA" sz="1200" dirty="0">
                <a:ea typeface="Tahoma"/>
                <a:cs typeface="Tahoma"/>
              </a:rPr>
              <a:t>Fetal/maternal adaptations:</a:t>
            </a:r>
          </a:p>
          <a:p>
            <a:pPr marL="0" indent="-176131">
              <a:buFont typeface="Arial" panose="020B0604020202020204" pitchFamily="34" charset="0"/>
              <a:buChar char="•"/>
            </a:pPr>
            <a:r>
              <a:rPr lang="en-CA" sz="1200" dirty="0">
                <a:ea typeface="Tahoma"/>
                <a:cs typeface="Tahoma"/>
              </a:rPr>
              <a:t>Current labour assessments: </a:t>
            </a:r>
          </a:p>
          <a:p>
            <a:pPr marL="0" indent="-176131">
              <a:buFont typeface="Arial" panose="020B0604020202020204" pitchFamily="34" charset="0"/>
              <a:buChar char="•"/>
            </a:pPr>
            <a:r>
              <a:rPr lang="en-CA" sz="1200" dirty="0">
                <a:ea typeface="Tahoma"/>
                <a:cs typeface="Tahoma"/>
              </a:rPr>
              <a:t>Fetal HR controls: </a:t>
            </a:r>
          </a:p>
          <a:p>
            <a:pPr marL="0" indent="-176131">
              <a:buFont typeface="Arial" panose="020B0604020202020204" pitchFamily="34" charset="0"/>
              <a:buChar char="•"/>
            </a:pPr>
            <a:r>
              <a:rPr lang="en-CA" sz="1200" dirty="0">
                <a:ea typeface="Tahoma"/>
                <a:cs typeface="Tahoma"/>
              </a:rPr>
              <a:t>Interpretation:</a:t>
            </a:r>
          </a:p>
          <a:p>
            <a:pPr marL="0" indent="-176131">
              <a:buFont typeface="Arial" panose="020B0604020202020204" pitchFamily="34" charset="0"/>
              <a:buChar char="•"/>
            </a:pPr>
            <a:endParaRPr lang="en-CA" sz="1200" b="1" dirty="0"/>
          </a:p>
          <a:p>
            <a:pPr marL="0"/>
            <a:r>
              <a:rPr lang="en-CA" sz="1200" b="1" dirty="0"/>
              <a:t>Response: Add necessary or expected response </a:t>
            </a:r>
          </a:p>
          <a:p>
            <a:pPr marL="0"/>
            <a:r>
              <a:rPr lang="en-CA" sz="1200" b="1" dirty="0"/>
              <a:t>For example: </a:t>
            </a:r>
          </a:p>
          <a:p>
            <a:pPr marL="0" indent="-176131">
              <a:buFont typeface="Arial" panose="020B0604020202020204" pitchFamily="34" charset="0"/>
              <a:buChar char="•"/>
            </a:pPr>
            <a:r>
              <a:rPr lang="en-CA" sz="1200" dirty="0">
                <a:ea typeface="Tahoma"/>
                <a:cs typeface="Tahoma"/>
              </a:rPr>
              <a:t>Intrauterine resuscitation: change position, decrease or stop oxytocin (discuss how to make decision), slow deep breathing</a:t>
            </a:r>
          </a:p>
          <a:p>
            <a:pPr marL="0" indent="-176131">
              <a:buFont typeface="Arial" panose="020B0604020202020204" pitchFamily="34" charset="0"/>
              <a:buChar char="•"/>
            </a:pPr>
            <a:r>
              <a:rPr lang="en-CA" sz="1200" dirty="0">
                <a:ea typeface="Tahoma"/>
                <a:cs typeface="Tahoma"/>
              </a:rPr>
              <a:t>Continue to monitor VS closely, including oxygen saturation</a:t>
            </a:r>
            <a:endParaRPr lang="en-CA" sz="1200" dirty="0"/>
          </a:p>
          <a:p>
            <a:pPr marL="0" indent="-176131">
              <a:buFont typeface="Arial" panose="020B0604020202020204" pitchFamily="34" charset="0"/>
              <a:buChar char="•"/>
            </a:pPr>
            <a:r>
              <a:rPr lang="en-CA" sz="1200" dirty="0">
                <a:ea typeface="Tahoma"/>
                <a:cs typeface="Tahoma"/>
              </a:rPr>
              <a:t>Notify primary care provider</a:t>
            </a:r>
          </a:p>
          <a:p>
            <a:pPr marL="0" indent="-176131">
              <a:buFont typeface="Arial" panose="020B0604020202020204" pitchFamily="34" charset="0"/>
              <a:buChar char="•"/>
            </a:pPr>
            <a:r>
              <a:rPr lang="en-CA" sz="1200" dirty="0"/>
              <a:t>Confirm ongoing plan of care</a:t>
            </a:r>
          </a:p>
          <a:p>
            <a:pPr marL="0" indent="-176131">
              <a:buFont typeface="Arial" panose="020B0604020202020204" pitchFamily="34" charset="0"/>
              <a:buChar char="•"/>
            </a:pPr>
            <a:r>
              <a:rPr lang="en-CA" sz="1200" dirty="0">
                <a:ea typeface="Tahoma"/>
                <a:cs typeface="Tahoma"/>
              </a:rPr>
              <a:t>Document and continue to monitor.</a:t>
            </a:r>
          </a:p>
          <a:p>
            <a:pPr marL="0" indent="-176131">
              <a:buFont typeface="Arial" panose="020B0604020202020204" pitchFamily="34" charset="0"/>
              <a:buChar char="•"/>
            </a:pPr>
            <a:endParaRPr lang="en-CA" sz="1200" dirty="0">
              <a:ea typeface="Tahoma"/>
              <a:cs typeface="Tahoma"/>
            </a:endParaRPr>
          </a:p>
          <a:p>
            <a:pPr marL="0" indent="0"/>
            <a:r>
              <a:rPr lang="en-CA" sz="1200" u="sng" dirty="0">
                <a:ea typeface="Tahoma"/>
                <a:cs typeface="Tahoma"/>
              </a:rPr>
              <a:t>Instructor Notes</a:t>
            </a:r>
            <a:r>
              <a:rPr lang="en-CA" sz="1200" dirty="0">
                <a:ea typeface="Tahoma"/>
                <a:cs typeface="Tahoma"/>
              </a:rPr>
              <a:t>:</a:t>
            </a:r>
            <a:endParaRPr lang="en-CA" sz="1200" u="sng" dirty="0">
              <a:ea typeface="Tahoma"/>
              <a:cs typeface="Tahoma"/>
            </a:endParaRPr>
          </a:p>
        </p:txBody>
      </p:sp>
      <p:sp>
        <p:nvSpPr>
          <p:cNvPr id="189" name="Google Shape;189;p8:notes"/>
          <p:cNvSpPr>
            <a:spLocks noGrp="1" noRot="1" noChangeAspect="1"/>
          </p:cNvSpPr>
          <p:nvPr>
            <p:ph type="sldImg" idx="2"/>
          </p:nvPr>
        </p:nvSpPr>
        <p:spPr>
          <a:xfrm>
            <a:off x="417513" y="701675"/>
            <a:ext cx="6242050" cy="351155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791606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9763" y="1162050"/>
            <a:ext cx="5578475" cy="3138488"/>
          </a:xfrm>
        </p:spPr>
      </p:sp>
      <p:sp>
        <p:nvSpPr>
          <p:cNvPr id="3" name="Notes Placeholder 2"/>
          <p:cNvSpPr>
            <a:spLocks noGrp="1"/>
          </p:cNvSpPr>
          <p:nvPr>
            <p:ph type="body" idx="1"/>
          </p:nvPr>
        </p:nvSpPr>
        <p:spPr/>
        <p:txBody>
          <a:bodyPr/>
          <a:lstStyle/>
          <a:p>
            <a:pPr marL="0" indent="0" defTabSz="1637435">
              <a:defRPr/>
            </a:pPr>
            <a:r>
              <a:rPr lang="en-CA" sz="1100" b="1" u="sng" dirty="0"/>
              <a:t> TEACHING TIP</a:t>
            </a:r>
            <a:r>
              <a:rPr lang="en-CA" sz="1100" b="1" dirty="0"/>
              <a:t>: </a:t>
            </a:r>
          </a:p>
          <a:p>
            <a:pPr marL="0" indent="0" defTabSz="1637435">
              <a:defRPr/>
            </a:pPr>
            <a:r>
              <a:rPr lang="en-CA" sz="1100" dirty="0"/>
              <a:t>This slide has animations that highlight different stages of intrauterine resuscitation, one at a time. Suggest this is perhaps the order one would respond to an abnormal IA.</a:t>
            </a:r>
          </a:p>
          <a:p>
            <a:pPr marL="0" indent="0" defTabSz="1637435">
              <a:defRPr/>
            </a:pPr>
            <a:endParaRPr lang="en-CA" sz="1100" dirty="0"/>
          </a:p>
          <a:p>
            <a:pPr marL="0" indent="0" defTabSz="1637435">
              <a:defRPr/>
            </a:pPr>
            <a:r>
              <a:rPr lang="en-CA" sz="1100" b="1" u="sng" dirty="0"/>
              <a:t>ANIMATION #1</a:t>
            </a:r>
          </a:p>
          <a:p>
            <a:pPr defTabSz="1637435">
              <a:defRPr/>
            </a:pPr>
            <a:endParaRPr lang="en-CA" sz="1100" b="1" u="sng" dirty="0"/>
          </a:p>
          <a:p>
            <a:pPr marL="288443" indent="-288443">
              <a:buFont typeface="Wingdings" panose="05000000000000000000" pitchFamily="2" charset="2"/>
              <a:buChar char="ü"/>
            </a:pPr>
            <a:r>
              <a:rPr lang="en-CA" sz="1100" b="1" dirty="0"/>
              <a:t>Physiologic Goals:</a:t>
            </a:r>
            <a:endParaRPr lang="en-CA" sz="1100" b="1" dirty="0">
              <a:cs typeface="Calibri"/>
            </a:endParaRPr>
          </a:p>
          <a:p>
            <a:pPr marL="692263" lvl="1" indent="-230755">
              <a:buFont typeface="+mj-lt"/>
              <a:buAutoNum type="arabicPeriod"/>
            </a:pPr>
            <a:r>
              <a:rPr lang="en-CA" sz="1100" dirty="0"/>
              <a:t>Improve maternal status</a:t>
            </a:r>
          </a:p>
          <a:p>
            <a:pPr marL="692263" lvl="1" indent="-230755">
              <a:buFont typeface="+mj-lt"/>
              <a:buAutoNum type="arabicPeriod"/>
            </a:pPr>
            <a:r>
              <a:rPr lang="en-CA" sz="1100" dirty="0"/>
              <a:t>Improve uterine blood flow</a:t>
            </a:r>
          </a:p>
          <a:p>
            <a:pPr marL="692263" lvl="1" indent="-230755">
              <a:buFont typeface="+mj-lt"/>
              <a:buAutoNum type="arabicPeriod"/>
            </a:pPr>
            <a:r>
              <a:rPr lang="en-CA" sz="1100" dirty="0"/>
              <a:t>Improve umbilical circulation</a:t>
            </a:r>
          </a:p>
          <a:p>
            <a:pPr marL="692263" lvl="1" indent="-230755">
              <a:buFont typeface="+mj-lt"/>
              <a:buAutoNum type="arabicPeriod"/>
            </a:pPr>
            <a:r>
              <a:rPr lang="en-CA" sz="1100" dirty="0"/>
              <a:t>Improve placental perfusion</a:t>
            </a:r>
          </a:p>
          <a:p>
            <a:endParaRPr lang="en-CA" sz="1100" dirty="0"/>
          </a:p>
          <a:p>
            <a:pPr marL="173066" indent="-173066" defTabSz="923018">
              <a:buClrTx/>
              <a:buSzTx/>
              <a:buFont typeface="Wingdings" panose="05000000000000000000" pitchFamily="2" charset="2"/>
              <a:buChar char="ü"/>
              <a:defRPr/>
            </a:pPr>
            <a:r>
              <a:rPr lang="en-CA" altLang="en-US" sz="1100" dirty="0"/>
              <a:t>Improving maternal status includes management of abnormal maternal vital signs and uterine tachysystole.</a:t>
            </a:r>
          </a:p>
          <a:p>
            <a:endParaRPr lang="en-CA" altLang="en-US" sz="1100" dirty="0"/>
          </a:p>
          <a:p>
            <a:endParaRPr lang="en-CA" altLang="en-US" sz="1100" dirty="0"/>
          </a:p>
          <a:p>
            <a:r>
              <a:rPr lang="en-CA" altLang="en-US" sz="1100" b="1" u="sng" dirty="0"/>
              <a:t>ANIMATION #2</a:t>
            </a:r>
            <a:r>
              <a:rPr lang="en-CA" altLang="en-US" sz="1100" dirty="0"/>
              <a:t> (with click):</a:t>
            </a:r>
          </a:p>
          <a:p>
            <a:endParaRPr lang="en-CA" altLang="en-US" sz="1100" dirty="0"/>
          </a:p>
          <a:p>
            <a:pPr marL="173066" indent="-173066">
              <a:buFont typeface="Wingdings" panose="05000000000000000000" pitchFamily="2" charset="2"/>
              <a:buChar char="ü"/>
            </a:pPr>
            <a:r>
              <a:rPr lang="en-CA" altLang="en-US" sz="1100" dirty="0"/>
              <a:t>If you work to improve maternal status, uterine blood flow, umbilical circulation and placental perfusion, this should result in improved fetal oxygenation. </a:t>
            </a:r>
          </a:p>
          <a:p>
            <a:pPr marL="173066" indent="-173066">
              <a:buFont typeface="Wingdings" panose="05000000000000000000" pitchFamily="2" charset="2"/>
              <a:buChar char="ü"/>
            </a:pPr>
            <a:r>
              <a:rPr lang="en-CA" altLang="en-US" sz="1100" dirty="0"/>
              <a:t>Think back to the maternal-fetal oxygen pathway. </a:t>
            </a:r>
          </a:p>
          <a:p>
            <a:pPr marL="173066" indent="-173066">
              <a:buFont typeface="Wingdings" panose="05000000000000000000" pitchFamily="2" charset="2"/>
              <a:buChar char="ü"/>
            </a:pPr>
            <a:endParaRPr lang="en-CA" sz="1100" dirty="0"/>
          </a:p>
          <a:p>
            <a:pPr marL="173066" indent="-173066">
              <a:buFont typeface="Wingdings" panose="05000000000000000000" pitchFamily="2" charset="2"/>
              <a:buChar char="ü"/>
            </a:pPr>
            <a:endParaRPr lang="en-CA" sz="1100" dirty="0"/>
          </a:p>
          <a:p>
            <a:endParaRPr lang="en-CA" sz="1100" dirty="0"/>
          </a:p>
          <a:p>
            <a:endParaRPr lang="en-CA" dirty="0"/>
          </a:p>
        </p:txBody>
      </p:sp>
      <p:sp>
        <p:nvSpPr>
          <p:cNvPr id="4" name="Slide Number Placeholder 3"/>
          <p:cNvSpPr>
            <a:spLocks noGrp="1"/>
          </p:cNvSpPr>
          <p:nvPr>
            <p:ph type="sldNum" sz="quarter" idx="10"/>
          </p:nvPr>
        </p:nvSpPr>
        <p:spPr/>
        <p:txBody>
          <a:bodyPr/>
          <a:lstStyle/>
          <a:p>
            <a:fld id="{9816C62A-7414-4E34-A3EC-7198027C5882}" type="slidenum">
              <a:rPr lang="en-CA" smtClean="0"/>
              <a:pPr/>
              <a:t>26</a:t>
            </a:fld>
            <a:endParaRPr lang="en-CA" dirty="0"/>
          </a:p>
        </p:txBody>
      </p:sp>
    </p:spTree>
    <p:extLst>
      <p:ext uri="{BB962C8B-B14F-4D97-AF65-F5344CB8AC3E}">
        <p14:creationId xmlns:p14="http://schemas.microsoft.com/office/powerpoint/2010/main" val="25816758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p18:notes"/>
          <p:cNvSpPr txBox="1">
            <a:spLocks noGrp="1"/>
          </p:cNvSpPr>
          <p:nvPr>
            <p:ph type="body" idx="1"/>
          </p:nvPr>
        </p:nvSpPr>
        <p:spPr>
          <a:xfrm>
            <a:off x="943610" y="4447461"/>
            <a:ext cx="5189855" cy="4213384"/>
          </a:xfrm>
          <a:prstGeom prst="rect">
            <a:avLst/>
          </a:prstGeom>
          <a:noFill/>
          <a:ln>
            <a:noFill/>
          </a:ln>
        </p:spPr>
        <p:txBody>
          <a:bodyPr spcFirstLastPara="1" wrap="square" lIns="93921" tIns="93921" rIns="93921" bIns="93921" anchor="t" anchorCtr="0">
            <a:noAutofit/>
          </a:bodyPr>
          <a:lstStyle/>
          <a:p>
            <a:pPr marL="0" indent="0">
              <a:buClr>
                <a:schemeClr val="dk1"/>
              </a:buClr>
            </a:pPr>
            <a:r>
              <a:rPr lang="en-US" sz="1100" dirty="0">
                <a:solidFill>
                  <a:schemeClr val="dk1"/>
                </a:solidFill>
              </a:rPr>
              <a:t>Do you expect to find acidosis? What possible type?</a:t>
            </a:r>
            <a:endParaRPr sz="1100" dirty="0">
              <a:solidFill>
                <a:schemeClr val="dk1"/>
              </a:solidFill>
            </a:endParaRPr>
          </a:p>
          <a:p>
            <a:pPr marL="0" indent="0">
              <a:buClr>
                <a:schemeClr val="dk1"/>
              </a:buClr>
            </a:pPr>
            <a:r>
              <a:rPr lang="en-US" sz="1100" dirty="0">
                <a:solidFill>
                  <a:schemeClr val="dk1"/>
                </a:solidFill>
              </a:rPr>
              <a:t>Do you expect there was neonatal asphyxia? If so, what is the evidence? </a:t>
            </a:r>
            <a:endParaRPr sz="1100" dirty="0">
              <a:solidFill>
                <a:schemeClr val="dk1"/>
              </a:solidFill>
            </a:endParaRPr>
          </a:p>
          <a:p>
            <a:pPr marL="0" indent="0">
              <a:buClr>
                <a:schemeClr val="dk1"/>
              </a:buClr>
            </a:pPr>
            <a:r>
              <a:rPr lang="en-US" sz="1100" dirty="0">
                <a:solidFill>
                  <a:schemeClr val="dk1"/>
                </a:solidFill>
              </a:rPr>
              <a:t>Does the outcome fit with what you saw during labour? </a:t>
            </a:r>
            <a:endParaRPr sz="1100" dirty="0">
              <a:solidFill>
                <a:schemeClr val="dk1"/>
              </a:solidFill>
            </a:endParaRPr>
          </a:p>
          <a:p>
            <a:pPr marL="0" indent="0"/>
            <a:endParaRPr sz="1100" dirty="0"/>
          </a:p>
        </p:txBody>
      </p:sp>
      <p:sp>
        <p:nvSpPr>
          <p:cNvPr id="293" name="Google Shape;293;p18:notes"/>
          <p:cNvSpPr>
            <a:spLocks noGrp="1" noRot="1" noChangeAspect="1"/>
          </p:cNvSpPr>
          <p:nvPr>
            <p:ph type="sldImg" idx="2"/>
          </p:nvPr>
        </p:nvSpPr>
        <p:spPr>
          <a:xfrm>
            <a:off x="417513" y="701675"/>
            <a:ext cx="6242050" cy="351155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18558055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pPr>
            <a:r>
              <a:rPr lang="en-US">
                <a:solidFill>
                  <a:schemeClr val="dk1"/>
                </a:solidFill>
              </a:rPr>
              <a:t>Do you expect to find acidosis? type?</a:t>
            </a:r>
          </a:p>
          <a:p>
            <a:pPr marL="0" indent="0">
              <a:buClr>
                <a:schemeClr val="dk1"/>
              </a:buClr>
            </a:pPr>
            <a:endParaRPr lang="en-US">
              <a:solidFill>
                <a:schemeClr val="dk1"/>
              </a:solidFill>
            </a:endParaRPr>
          </a:p>
          <a:p>
            <a:pPr marL="0" indent="0">
              <a:buClr>
                <a:schemeClr val="dk1"/>
              </a:buClr>
            </a:pPr>
            <a:endParaRPr lang="en-US">
              <a:solidFill>
                <a:schemeClr val="dk1"/>
              </a:solidFill>
            </a:endParaRPr>
          </a:p>
          <a:p>
            <a:pPr marL="0" indent="0">
              <a:buClr>
                <a:schemeClr val="dk1"/>
              </a:buClr>
            </a:pPr>
            <a:endParaRPr lang="en-US">
              <a:solidFill>
                <a:schemeClr val="dk1"/>
              </a:solidFill>
            </a:endParaRPr>
          </a:p>
        </p:txBody>
      </p:sp>
      <p:sp>
        <p:nvSpPr>
          <p:cNvPr id="4" name="Slide Number Placeholder 3"/>
          <p:cNvSpPr>
            <a:spLocks noGrp="1"/>
          </p:cNvSpPr>
          <p:nvPr>
            <p:ph type="sldNum" idx="12"/>
          </p:nvPr>
        </p:nvSpPr>
        <p:spPr/>
        <p:txBody>
          <a:bodyPr/>
          <a:lstStyle/>
          <a:p>
            <a:pPr>
              <a:buSzPts val="2400"/>
            </a:pPr>
            <a:fld id="{00000000-1234-1234-1234-123412341234}" type="slidenum">
              <a:rPr lang="en-US" sz="2500">
                <a:latin typeface="Times New Roman"/>
                <a:ea typeface="Times New Roman"/>
                <a:cs typeface="Times New Roman"/>
                <a:sym typeface="Times New Roman"/>
              </a:rPr>
              <a:pPr>
                <a:buSzPts val="2400"/>
              </a:pPr>
              <a:t>30</a:t>
            </a:fld>
            <a:endParaRPr lang="en-US"/>
          </a:p>
        </p:txBody>
      </p:sp>
      <p:sp>
        <p:nvSpPr>
          <p:cNvPr id="5" name="Slide Number Placeholder 4"/>
          <p:cNvSpPr>
            <a:spLocks noGrp="1"/>
          </p:cNvSpPr>
          <p:nvPr>
            <p:ph type="sldNum" idx="4"/>
          </p:nvPr>
        </p:nvSpPr>
        <p:spPr/>
        <p:txBody>
          <a:bodyPr/>
          <a:lstStyle/>
          <a:p>
            <a:pPr algn="r">
              <a:buSzPts val="1200"/>
            </a:pPr>
            <a:fld id="{00000000-1234-1234-1234-123412341234}" type="slidenum">
              <a:rPr lang="en-US" sz="1200">
                <a:latin typeface="Verdana"/>
                <a:ea typeface="Verdana"/>
                <a:cs typeface="Verdana"/>
                <a:sym typeface="Verdana"/>
              </a:rPr>
              <a:pPr algn="r">
                <a:buSzPts val="1200"/>
              </a:pPr>
              <a:t>30</a:t>
            </a:fld>
            <a:endParaRPr lang="en-US"/>
          </a:p>
        </p:txBody>
      </p:sp>
    </p:spTree>
    <p:extLst>
      <p:ext uri="{BB962C8B-B14F-4D97-AF65-F5344CB8AC3E}">
        <p14:creationId xmlns:p14="http://schemas.microsoft.com/office/powerpoint/2010/main" val="31857613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19:notes"/>
          <p:cNvSpPr txBox="1">
            <a:spLocks noGrp="1"/>
          </p:cNvSpPr>
          <p:nvPr>
            <p:ph type="sldNum" idx="12"/>
          </p:nvPr>
        </p:nvSpPr>
        <p:spPr>
          <a:xfrm>
            <a:off x="5791200" y="8831580"/>
            <a:ext cx="1066800" cy="464820"/>
          </a:xfrm>
          <a:prstGeom prst="rect">
            <a:avLst/>
          </a:prstGeom>
          <a:noFill/>
          <a:ln>
            <a:noFill/>
          </a:ln>
        </p:spPr>
        <p:txBody>
          <a:bodyPr spcFirstLastPara="1" wrap="square" lIns="92287" tIns="46131" rIns="92287" bIns="46131" anchor="b" anchorCtr="0">
            <a:noAutofit/>
          </a:bodyPr>
          <a:lstStyle/>
          <a:p>
            <a:pPr>
              <a:buSzPts val="2400"/>
            </a:pPr>
            <a:fld id="{00000000-1234-1234-1234-123412341234}" type="slidenum">
              <a:rPr lang="en-US" sz="2500">
                <a:latin typeface="Times New Roman"/>
                <a:ea typeface="Times New Roman"/>
                <a:cs typeface="Times New Roman"/>
                <a:sym typeface="Times New Roman"/>
              </a:rPr>
              <a:pPr>
                <a:buSzPts val="2400"/>
              </a:pPr>
              <a:t>28</a:t>
            </a:fld>
            <a:endParaRPr dirty="0"/>
          </a:p>
        </p:txBody>
      </p:sp>
      <p:sp>
        <p:nvSpPr>
          <p:cNvPr id="301" name="Google Shape;301;p19:notes"/>
          <p:cNvSpPr>
            <a:spLocks noGrp="1" noRot="1" noChangeAspect="1"/>
          </p:cNvSpPr>
          <p:nvPr>
            <p:ph type="sldImg" idx="2"/>
          </p:nvPr>
        </p:nvSpPr>
        <p:spPr>
          <a:xfrm>
            <a:off x="3302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302" name="Google Shape;302;p19:notes"/>
          <p:cNvSpPr txBox="1">
            <a:spLocks noGrp="1"/>
          </p:cNvSpPr>
          <p:nvPr>
            <p:ph type="body" idx="1"/>
          </p:nvPr>
        </p:nvSpPr>
        <p:spPr>
          <a:xfrm>
            <a:off x="914400" y="4415790"/>
            <a:ext cx="5029200" cy="4183380"/>
          </a:xfrm>
          <a:prstGeom prst="rect">
            <a:avLst/>
          </a:prstGeom>
          <a:noFill/>
          <a:ln>
            <a:noFill/>
          </a:ln>
        </p:spPr>
        <p:txBody>
          <a:bodyPr spcFirstLastPara="1" wrap="square" lIns="92287" tIns="46131" rIns="92287" bIns="46131" anchor="t" anchorCtr="0">
            <a:noAutofit/>
          </a:bodyPr>
          <a:lstStyle/>
          <a:p>
            <a:pPr marL="0" indent="0">
              <a:buClr>
                <a:schemeClr val="dk1"/>
              </a:buClr>
              <a:buSzPts val="1800"/>
            </a:pPr>
            <a:r>
              <a:rPr lang="en-US" sz="1100" dirty="0">
                <a:solidFill>
                  <a:schemeClr val="dk1"/>
                </a:solidFill>
              </a:rPr>
              <a:t> </a:t>
            </a:r>
            <a:r>
              <a:rPr lang="en-US" sz="1000" dirty="0">
                <a:solidFill>
                  <a:schemeClr val="dk1"/>
                </a:solidFill>
              </a:rPr>
              <a:t>1. How would you interpret these cord gas results?</a:t>
            </a:r>
          </a:p>
          <a:p>
            <a:pPr marL="0" indent="0" defTabSz="898489">
              <a:buClr>
                <a:schemeClr val="dk1"/>
              </a:buClr>
              <a:defRPr/>
            </a:pPr>
            <a:endParaRPr lang="en-US" sz="1000" dirty="0">
              <a:solidFill>
                <a:schemeClr val="dk1"/>
              </a:solidFill>
            </a:endParaRPr>
          </a:p>
          <a:p>
            <a:pPr marL="0" indent="0" defTabSz="898489">
              <a:buClr>
                <a:schemeClr val="dk1"/>
              </a:buClr>
              <a:defRPr/>
            </a:pPr>
            <a:r>
              <a:rPr lang="en-US" sz="1000" dirty="0">
                <a:solidFill>
                  <a:schemeClr val="dk1"/>
                </a:solidFill>
              </a:rPr>
              <a:t>2. What type of acidosis is this?  </a:t>
            </a:r>
          </a:p>
          <a:p>
            <a:pPr marL="0" indent="0" defTabSz="898489">
              <a:buClr>
                <a:schemeClr val="dk1"/>
              </a:buClr>
              <a:defRPr/>
            </a:pPr>
            <a:endParaRPr lang="en-US" sz="1000" dirty="0">
              <a:solidFill>
                <a:schemeClr val="dk1"/>
              </a:solidFill>
            </a:endParaRPr>
          </a:p>
        </p:txBody>
      </p:sp>
    </p:spTree>
    <p:extLst>
      <p:ext uri="{BB962C8B-B14F-4D97-AF65-F5344CB8AC3E}">
        <p14:creationId xmlns:p14="http://schemas.microsoft.com/office/powerpoint/2010/main" val="26286359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C74BF8-230B-4D68-AEED-EDA7FBFD1295}" type="slidenum">
              <a:rPr lang="en-US" smtClean="0"/>
              <a:t>29</a:t>
            </a:fld>
            <a:endParaRPr lang="en-US" dirty="0"/>
          </a:p>
        </p:txBody>
      </p:sp>
    </p:spTree>
    <p:extLst>
      <p:ext uri="{BB962C8B-B14F-4D97-AF65-F5344CB8AC3E}">
        <p14:creationId xmlns:p14="http://schemas.microsoft.com/office/powerpoint/2010/main" val="3928587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3:notes"/>
          <p:cNvSpPr txBox="1">
            <a:spLocks noGrp="1"/>
          </p:cNvSpPr>
          <p:nvPr>
            <p:ph type="sldNum" idx="12"/>
          </p:nvPr>
        </p:nvSpPr>
        <p:spPr>
          <a:xfrm>
            <a:off x="5976197" y="8894921"/>
            <a:ext cx="1100878" cy="468154"/>
          </a:xfrm>
          <a:prstGeom prst="rect">
            <a:avLst/>
          </a:prstGeom>
          <a:noFill/>
          <a:ln>
            <a:noFill/>
          </a:ln>
        </p:spPr>
        <p:txBody>
          <a:bodyPr spcFirstLastPara="1" wrap="square" lIns="93921" tIns="46948" rIns="93921" bIns="46948" anchor="b" anchorCtr="0">
            <a:noAutofit/>
          </a:bodyPr>
          <a:lstStyle/>
          <a:p>
            <a:pPr>
              <a:buSzPts val="2400"/>
            </a:pPr>
            <a:fld id="{00000000-1234-1234-1234-123412341234}" type="slidenum">
              <a:rPr lang="en-US" sz="2500">
                <a:latin typeface="Times New Roman"/>
                <a:ea typeface="Times New Roman"/>
                <a:cs typeface="Times New Roman"/>
                <a:sym typeface="Times New Roman"/>
              </a:rPr>
              <a:pPr>
                <a:buSzPts val="2400"/>
              </a:pPr>
              <a:t>5</a:t>
            </a:fld>
            <a:endParaRPr/>
          </a:p>
        </p:txBody>
      </p:sp>
      <p:sp>
        <p:nvSpPr>
          <p:cNvPr id="136" name="Google Shape;136;p3:notes"/>
          <p:cNvSpPr>
            <a:spLocks noGrp="1" noRot="1" noChangeAspect="1"/>
          </p:cNvSpPr>
          <p:nvPr>
            <p:ph type="sldImg" idx="2"/>
          </p:nvPr>
        </p:nvSpPr>
        <p:spPr>
          <a:xfrm>
            <a:off x="417513" y="701675"/>
            <a:ext cx="6242050" cy="351155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137" name="Google Shape;137;p3:notes"/>
          <p:cNvSpPr txBox="1">
            <a:spLocks noGrp="1"/>
          </p:cNvSpPr>
          <p:nvPr>
            <p:ph type="body" idx="1"/>
          </p:nvPr>
        </p:nvSpPr>
        <p:spPr>
          <a:xfrm>
            <a:off x="943610" y="4447461"/>
            <a:ext cx="5189855" cy="4213384"/>
          </a:xfrm>
          <a:prstGeom prst="rect">
            <a:avLst/>
          </a:prstGeom>
          <a:noFill/>
          <a:ln>
            <a:noFill/>
          </a:ln>
        </p:spPr>
        <p:txBody>
          <a:bodyPr spcFirstLastPara="1" wrap="square" lIns="93921" tIns="46948" rIns="93921" bIns="46948" anchor="t" anchorCtr="0">
            <a:noAutofit/>
          </a:bodyPr>
          <a:lstStyle/>
          <a:p>
            <a:pPr marL="0" indent="0" defTabSz="1666431">
              <a:buFont typeface="Wingdings" panose="05000000000000000000" pitchFamily="2" charset="2"/>
              <a:buNone/>
              <a:defRPr/>
            </a:pPr>
            <a:endParaRPr lang="en-US" altLang="en-US" sz="1100"/>
          </a:p>
          <a:p>
            <a:pPr marL="312455" indent="-312455" defTabSz="1666431">
              <a:buFont typeface="Wingdings" panose="05000000000000000000" pitchFamily="2" charset="2"/>
              <a:buChar char="ü"/>
              <a:defRPr/>
            </a:pPr>
            <a:r>
              <a:rPr lang="en-US" altLang="en-US" sz="1100"/>
              <a:t>Highlight importance of methodological, systematic approach to assessment to facilitate proper classification. </a:t>
            </a:r>
          </a:p>
          <a:p>
            <a:pPr marL="312455" indent="-312455" defTabSz="1666431">
              <a:buFont typeface="Wingdings" panose="05000000000000000000" pitchFamily="2" charset="2"/>
              <a:buChar char="ü"/>
              <a:defRPr/>
            </a:pPr>
            <a:endParaRPr lang="en-US" altLang="en-US" sz="1100">
              <a:ea typeface="MS PGothic" panose="020B0600070205080204" pitchFamily="34" charset="-128"/>
            </a:endParaRPr>
          </a:p>
          <a:p>
            <a:pPr marL="312455" indent="-312455" defTabSz="1666431">
              <a:buFont typeface="Wingdings" panose="05000000000000000000" pitchFamily="2" charset="2"/>
              <a:buChar char="ü"/>
              <a:defRPr/>
            </a:pPr>
            <a:r>
              <a:rPr lang="en-US" altLang="en-US" sz="1100">
                <a:ea typeface="MS PGothic" panose="020B0600070205080204" pitchFamily="34" charset="-128"/>
              </a:rPr>
              <a:t>Can discuss the importance of communication: Everyone speaking the same language. </a:t>
            </a:r>
          </a:p>
          <a:p>
            <a:endParaRPr lang="en-CA" sz="1100"/>
          </a:p>
        </p:txBody>
      </p:sp>
    </p:spTree>
    <p:extLst>
      <p:ext uri="{BB962C8B-B14F-4D97-AF65-F5344CB8AC3E}">
        <p14:creationId xmlns:p14="http://schemas.microsoft.com/office/powerpoint/2010/main" val="19989417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p21:notes"/>
          <p:cNvSpPr txBox="1">
            <a:spLocks noGrp="1"/>
          </p:cNvSpPr>
          <p:nvPr>
            <p:ph type="body" idx="1"/>
          </p:nvPr>
        </p:nvSpPr>
        <p:spPr>
          <a:xfrm>
            <a:off x="943610" y="4447461"/>
            <a:ext cx="5189855" cy="4213384"/>
          </a:xfrm>
          <a:prstGeom prst="rect">
            <a:avLst/>
          </a:prstGeom>
          <a:noFill/>
          <a:ln>
            <a:noFill/>
          </a:ln>
        </p:spPr>
        <p:txBody>
          <a:bodyPr spcFirstLastPara="1" wrap="square" lIns="93921" tIns="93921" rIns="93921" bIns="93921" anchor="t" anchorCtr="0">
            <a:noAutofit/>
          </a:bodyPr>
          <a:lstStyle/>
          <a:p>
            <a:pPr marL="0" indent="0"/>
            <a:endParaRPr sz="1100" dirty="0"/>
          </a:p>
        </p:txBody>
      </p:sp>
      <p:sp>
        <p:nvSpPr>
          <p:cNvPr id="320" name="Google Shape;320;p21:notes"/>
          <p:cNvSpPr>
            <a:spLocks noGrp="1" noRot="1" noChangeAspect="1"/>
          </p:cNvSpPr>
          <p:nvPr>
            <p:ph type="sldImg" idx="2"/>
          </p:nvPr>
        </p:nvSpPr>
        <p:spPr>
          <a:xfrm>
            <a:off x="417513" y="701675"/>
            <a:ext cx="6242050" cy="351155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148633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3:notes"/>
          <p:cNvSpPr txBox="1">
            <a:spLocks noGrp="1"/>
          </p:cNvSpPr>
          <p:nvPr>
            <p:ph type="sldNum" idx="12"/>
          </p:nvPr>
        </p:nvSpPr>
        <p:spPr>
          <a:xfrm>
            <a:off x="5976197" y="8894921"/>
            <a:ext cx="1100878" cy="468154"/>
          </a:xfrm>
          <a:prstGeom prst="rect">
            <a:avLst/>
          </a:prstGeom>
          <a:noFill/>
          <a:ln>
            <a:noFill/>
          </a:ln>
        </p:spPr>
        <p:txBody>
          <a:bodyPr spcFirstLastPara="1" wrap="square" lIns="93921" tIns="46948" rIns="93921" bIns="46948" anchor="b" anchorCtr="0">
            <a:noAutofit/>
          </a:bodyPr>
          <a:lstStyle/>
          <a:p>
            <a:pPr>
              <a:buSzPts val="2400"/>
            </a:pPr>
            <a:fld id="{00000000-1234-1234-1234-123412341234}" type="slidenum">
              <a:rPr lang="en-US" sz="2500">
                <a:latin typeface="Times New Roman"/>
                <a:ea typeface="Times New Roman"/>
                <a:cs typeface="Times New Roman"/>
                <a:sym typeface="Times New Roman"/>
              </a:rPr>
              <a:pPr>
                <a:buSzPts val="2400"/>
              </a:pPr>
              <a:t>6</a:t>
            </a:fld>
            <a:endParaRPr/>
          </a:p>
        </p:txBody>
      </p:sp>
      <p:sp>
        <p:nvSpPr>
          <p:cNvPr id="136" name="Google Shape;136;p3:notes"/>
          <p:cNvSpPr>
            <a:spLocks noGrp="1" noRot="1" noChangeAspect="1"/>
          </p:cNvSpPr>
          <p:nvPr>
            <p:ph type="sldImg" idx="2"/>
          </p:nvPr>
        </p:nvSpPr>
        <p:spPr>
          <a:xfrm>
            <a:off x="417513" y="701675"/>
            <a:ext cx="6242050" cy="351155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137" name="Google Shape;137;p3:notes"/>
          <p:cNvSpPr txBox="1">
            <a:spLocks noGrp="1"/>
          </p:cNvSpPr>
          <p:nvPr>
            <p:ph type="body" idx="1"/>
          </p:nvPr>
        </p:nvSpPr>
        <p:spPr>
          <a:xfrm>
            <a:off x="943610" y="4447461"/>
            <a:ext cx="5189855" cy="4213384"/>
          </a:xfrm>
          <a:prstGeom prst="rect">
            <a:avLst/>
          </a:prstGeom>
          <a:noFill/>
          <a:ln>
            <a:noFill/>
          </a:ln>
        </p:spPr>
        <p:txBody>
          <a:bodyPr spcFirstLastPara="1" wrap="square" lIns="93921" tIns="46948" rIns="93921" bIns="46948" anchor="t" anchorCtr="0">
            <a:noAutofit/>
          </a:bodyPr>
          <a:lstStyle/>
          <a:p>
            <a:pPr>
              <a:buFontTx/>
              <a:buNone/>
            </a:pPr>
            <a:r>
              <a:rPr lang="en-CA" altLang="en-US" sz="1100" b="1" i="1"/>
              <a:t>This slide depicts the foundational systematic process to be followed every time an individual or a team is reviewing FHS findings</a:t>
            </a:r>
          </a:p>
          <a:p>
            <a:pPr>
              <a:buFontTx/>
              <a:buNone/>
            </a:pPr>
            <a:endParaRPr lang="en-CA" altLang="en-US" sz="1100"/>
          </a:p>
          <a:p>
            <a:pPr marL="0" indent="0" defTabSz="939363">
              <a:buClrTx/>
              <a:buSzTx/>
              <a:defRPr/>
            </a:pPr>
            <a:r>
              <a:rPr lang="en-CA" altLang="en-US" sz="1100" b="1" u="sng"/>
              <a:t>TEACHING POINTS</a:t>
            </a:r>
            <a:r>
              <a:rPr lang="en-CA" altLang="en-US" sz="1100" b="1"/>
              <a:t>:</a:t>
            </a:r>
            <a:endParaRPr lang="en-CA" altLang="en-US" sz="1100" b="1" u="sng"/>
          </a:p>
          <a:p>
            <a:pPr>
              <a:buFontTx/>
              <a:buNone/>
            </a:pPr>
            <a:endParaRPr lang="en-CA" altLang="en-US" sz="1100"/>
          </a:p>
          <a:p>
            <a:pPr>
              <a:buFontTx/>
              <a:buNone/>
            </a:pPr>
            <a:r>
              <a:rPr lang="en-CA" altLang="en-US" sz="1100" b="1"/>
              <a:t>Step 1: Classify IA or EFM findings </a:t>
            </a:r>
          </a:p>
          <a:p>
            <a:pPr>
              <a:buFontTx/>
              <a:buNone/>
            </a:pPr>
            <a:endParaRPr lang="en-CA" altLang="en-US" sz="1100"/>
          </a:p>
          <a:p>
            <a:pPr marL="176131" indent="-176131">
              <a:buFont typeface="Wingdings" panose="05000000000000000000" pitchFamily="2" charset="2"/>
              <a:buChar char="ü"/>
            </a:pPr>
            <a:r>
              <a:rPr lang="en-CA" altLang="en-US" sz="1100"/>
              <a:t>Systematic assessment of FHS characteristics</a:t>
            </a:r>
          </a:p>
          <a:p>
            <a:pPr marL="176131" indent="-176131">
              <a:buFont typeface="Wingdings" panose="05000000000000000000" pitchFamily="2" charset="2"/>
              <a:buChar char="ü"/>
            </a:pPr>
            <a:r>
              <a:rPr lang="en-CA" altLang="en-US" sz="1100"/>
              <a:t>Emphasize correct classifications: Normal or Abnormal for IA and Normal, Atypical or Abnormal for EFM based on the definitions and criteria presented in the SOGC 2020 guideline.   </a:t>
            </a:r>
          </a:p>
          <a:p>
            <a:pPr>
              <a:buFontTx/>
              <a:buNone/>
            </a:pPr>
            <a:endParaRPr lang="en-CA" altLang="en-US" sz="1100"/>
          </a:p>
          <a:p>
            <a:pPr>
              <a:buFontTx/>
              <a:buNone/>
            </a:pPr>
            <a:endParaRPr lang="en-CA" altLang="en-US" sz="1100"/>
          </a:p>
          <a:p>
            <a:pPr>
              <a:buFontTx/>
              <a:buNone/>
            </a:pPr>
            <a:r>
              <a:rPr lang="en-CA" altLang="en-US" sz="1100" b="1"/>
              <a:t>Step 2: Interpret (in light of the overall clinical picture)</a:t>
            </a:r>
          </a:p>
          <a:p>
            <a:pPr>
              <a:buFontTx/>
              <a:buNone/>
            </a:pPr>
            <a:endParaRPr lang="en-CA" altLang="en-US" sz="1100"/>
          </a:p>
          <a:p>
            <a:pPr marL="176131" indent="-176131">
              <a:buFont typeface="Wingdings" panose="05000000000000000000" pitchFamily="2" charset="2"/>
              <a:buChar char="ü"/>
            </a:pPr>
            <a:r>
              <a:rPr lang="en-CA" altLang="en-US" sz="1100"/>
              <a:t>Emphasize a systematic approach to interpretation of the FHS data in the context of the whole clinical picture – a mind map tool will be presented after this slide which will go into great detail describing a systematic approach to interpretation.</a:t>
            </a:r>
          </a:p>
          <a:p>
            <a:pPr>
              <a:buFontTx/>
              <a:buNone/>
            </a:pPr>
            <a:endParaRPr lang="en-CA" altLang="en-US" sz="1100"/>
          </a:p>
          <a:p>
            <a:pPr>
              <a:buFontTx/>
              <a:buNone/>
            </a:pPr>
            <a:endParaRPr lang="en-CA" altLang="en-US" sz="1100"/>
          </a:p>
          <a:p>
            <a:pPr>
              <a:buFontTx/>
              <a:buNone/>
            </a:pPr>
            <a:r>
              <a:rPr lang="en-CA" altLang="en-US" sz="1100" b="1"/>
              <a:t>Step 3: Respond (clear communication and team approach)</a:t>
            </a:r>
          </a:p>
          <a:p>
            <a:pPr>
              <a:buFontTx/>
              <a:buNone/>
            </a:pPr>
            <a:endParaRPr lang="en-CA" altLang="en-US" sz="1100"/>
          </a:p>
          <a:p>
            <a:pPr marL="176131" indent="-176131">
              <a:buFont typeface="Wingdings" panose="05000000000000000000" pitchFamily="2" charset="2"/>
              <a:buChar char="ü"/>
            </a:pPr>
            <a:r>
              <a:rPr lang="en-CA" altLang="en-US" sz="1100"/>
              <a:t>Follow a framework for communication, such as SBAR or CHAT to ensure comprehensive and timely communication</a:t>
            </a:r>
          </a:p>
          <a:p>
            <a:pPr marL="176131" indent="-176131">
              <a:buFont typeface="Wingdings" panose="05000000000000000000" pitchFamily="2" charset="2"/>
              <a:buChar char="ü"/>
            </a:pPr>
            <a:r>
              <a:rPr lang="en-CA" altLang="en-US" sz="1100"/>
              <a:t>Good communication improves teamwork and patient outcomes</a:t>
            </a:r>
          </a:p>
          <a:p>
            <a:pPr>
              <a:buFontTx/>
              <a:buNone/>
            </a:pPr>
            <a:endParaRPr lang="en-CA" altLang="en-US" sz="1100"/>
          </a:p>
          <a:p>
            <a:pPr>
              <a:buFontTx/>
              <a:buNone/>
            </a:pPr>
            <a:endParaRPr lang="en-CA" altLang="en-US" sz="1100"/>
          </a:p>
          <a:p>
            <a:r>
              <a:rPr lang="en-CA" altLang="en-US" sz="1100" b="1" u="sng"/>
              <a:t>TEACHING TIP</a:t>
            </a:r>
            <a:r>
              <a:rPr lang="en-CA" altLang="en-US" sz="1100" b="1"/>
              <a:t>: </a:t>
            </a:r>
          </a:p>
          <a:p>
            <a:r>
              <a:rPr lang="en-CA" altLang="en-US" sz="1100"/>
              <a:t>Use this process </a:t>
            </a:r>
            <a:r>
              <a:rPr lang="en-CA" sz="1100"/>
              <a:t>in every example throughout the workshop</a:t>
            </a:r>
            <a:r>
              <a:rPr lang="en-CA" altLang="en-US" sz="1100"/>
              <a:t> to emphasize and practice these important steps.</a:t>
            </a:r>
            <a:endParaRPr lang="en-CA" sz="1100"/>
          </a:p>
          <a:p>
            <a:pPr>
              <a:buFontTx/>
              <a:buNone/>
            </a:pPr>
            <a:endParaRPr lang="en-US" altLang="en-US" sz="1100"/>
          </a:p>
          <a:p>
            <a:endParaRPr lang="en-CA" sz="1100"/>
          </a:p>
        </p:txBody>
      </p:sp>
    </p:spTree>
    <p:extLst>
      <p:ext uri="{BB962C8B-B14F-4D97-AF65-F5344CB8AC3E}">
        <p14:creationId xmlns:p14="http://schemas.microsoft.com/office/powerpoint/2010/main" val="2304002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4:notes"/>
          <p:cNvSpPr txBox="1">
            <a:spLocks noGrp="1"/>
          </p:cNvSpPr>
          <p:nvPr>
            <p:ph type="sldNum" idx="12"/>
          </p:nvPr>
        </p:nvSpPr>
        <p:spPr>
          <a:xfrm>
            <a:off x="5791200" y="8831580"/>
            <a:ext cx="1066800" cy="464820"/>
          </a:xfrm>
          <a:prstGeom prst="rect">
            <a:avLst/>
          </a:prstGeom>
          <a:noFill/>
          <a:ln>
            <a:noFill/>
          </a:ln>
        </p:spPr>
        <p:txBody>
          <a:bodyPr spcFirstLastPara="1" wrap="square" lIns="92287" tIns="46131" rIns="92287" bIns="46131" anchor="b" anchorCtr="0">
            <a:noAutofit/>
          </a:bodyPr>
          <a:lstStyle/>
          <a:p>
            <a:pPr>
              <a:buSzPts val="2400"/>
            </a:pPr>
            <a:fld id="{00000000-1234-1234-1234-123412341234}" type="slidenum">
              <a:rPr lang="en-US" sz="2500">
                <a:latin typeface="Times New Roman"/>
                <a:ea typeface="Times New Roman"/>
                <a:cs typeface="Times New Roman"/>
                <a:sym typeface="Times New Roman"/>
              </a:rPr>
              <a:pPr>
                <a:buSzPts val="2400"/>
              </a:pPr>
              <a:t>7</a:t>
            </a:fld>
            <a:endParaRPr dirty="0"/>
          </a:p>
        </p:txBody>
      </p:sp>
      <p:sp>
        <p:nvSpPr>
          <p:cNvPr id="154" name="Google Shape;154;p4:notes"/>
          <p:cNvSpPr>
            <a:spLocks noGrp="1" noRot="1" noChangeAspect="1"/>
          </p:cNvSpPr>
          <p:nvPr>
            <p:ph type="sldImg" idx="2"/>
          </p:nvPr>
        </p:nvSpPr>
        <p:spPr>
          <a:xfrm>
            <a:off x="3302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155" name="Google Shape;155;p4:notes"/>
          <p:cNvSpPr txBox="1">
            <a:spLocks noGrp="1"/>
          </p:cNvSpPr>
          <p:nvPr>
            <p:ph type="body" idx="1"/>
          </p:nvPr>
        </p:nvSpPr>
        <p:spPr>
          <a:xfrm>
            <a:off x="914400" y="4415790"/>
            <a:ext cx="5029200" cy="4183380"/>
          </a:xfrm>
          <a:prstGeom prst="rect">
            <a:avLst/>
          </a:prstGeom>
          <a:noFill/>
          <a:ln>
            <a:noFill/>
          </a:ln>
        </p:spPr>
        <p:txBody>
          <a:bodyPr spcFirstLastPara="1" wrap="square" lIns="92287" tIns="46131" rIns="92287" bIns="46131" anchor="t" anchorCtr="0">
            <a:noAutofit/>
          </a:bodyPr>
          <a:lstStyle/>
          <a:p>
            <a:pPr marL="0" lvl="1" indent="0">
              <a:buClr>
                <a:schemeClr val="dk1"/>
              </a:buClr>
              <a:buSzPts val="1000"/>
            </a:pPr>
            <a:endParaRPr sz="1000" dirty="0">
              <a:solidFill>
                <a:schemeClr val="dk1"/>
              </a:solidFill>
            </a:endParaRPr>
          </a:p>
        </p:txBody>
      </p:sp>
    </p:spTree>
    <p:extLst>
      <p:ext uri="{BB962C8B-B14F-4D97-AF65-F5344CB8AC3E}">
        <p14:creationId xmlns:p14="http://schemas.microsoft.com/office/powerpoint/2010/main" val="3494383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4:notes"/>
          <p:cNvSpPr txBox="1">
            <a:spLocks noGrp="1"/>
          </p:cNvSpPr>
          <p:nvPr>
            <p:ph type="sldNum" idx="12"/>
          </p:nvPr>
        </p:nvSpPr>
        <p:spPr>
          <a:xfrm>
            <a:off x="5791200" y="8831580"/>
            <a:ext cx="1066800" cy="464820"/>
          </a:xfrm>
          <a:prstGeom prst="rect">
            <a:avLst/>
          </a:prstGeom>
          <a:noFill/>
          <a:ln>
            <a:noFill/>
          </a:ln>
        </p:spPr>
        <p:txBody>
          <a:bodyPr spcFirstLastPara="1" wrap="square" lIns="92287" tIns="46131" rIns="92287" bIns="46131" anchor="b" anchorCtr="0">
            <a:noAutofit/>
          </a:bodyPr>
          <a:lstStyle/>
          <a:p>
            <a:pPr>
              <a:buSzPts val="2400"/>
            </a:pPr>
            <a:fld id="{00000000-1234-1234-1234-123412341234}" type="slidenum">
              <a:rPr lang="en-US" sz="2500">
                <a:latin typeface="Times New Roman"/>
                <a:ea typeface="Times New Roman"/>
                <a:cs typeface="Times New Roman"/>
                <a:sym typeface="Times New Roman"/>
              </a:rPr>
              <a:pPr>
                <a:buSzPts val="2400"/>
              </a:pPr>
              <a:t>8</a:t>
            </a:fld>
            <a:endParaRPr dirty="0"/>
          </a:p>
        </p:txBody>
      </p:sp>
      <p:sp>
        <p:nvSpPr>
          <p:cNvPr id="154" name="Google Shape;154;p4:notes"/>
          <p:cNvSpPr>
            <a:spLocks noGrp="1" noRot="1" noChangeAspect="1"/>
          </p:cNvSpPr>
          <p:nvPr>
            <p:ph type="sldImg" idx="2"/>
          </p:nvPr>
        </p:nvSpPr>
        <p:spPr>
          <a:xfrm>
            <a:off x="3302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a:noFill/>
          </a:ln>
        </p:spPr>
      </p:sp>
      <p:sp>
        <p:nvSpPr>
          <p:cNvPr id="155" name="Google Shape;155;p4:notes"/>
          <p:cNvSpPr txBox="1">
            <a:spLocks noGrp="1"/>
          </p:cNvSpPr>
          <p:nvPr>
            <p:ph type="body" idx="1"/>
          </p:nvPr>
        </p:nvSpPr>
        <p:spPr>
          <a:xfrm>
            <a:off x="914400" y="4415790"/>
            <a:ext cx="5029200" cy="4183380"/>
          </a:xfrm>
          <a:prstGeom prst="rect">
            <a:avLst/>
          </a:prstGeom>
          <a:noFill/>
          <a:ln>
            <a:noFill/>
          </a:ln>
        </p:spPr>
        <p:txBody>
          <a:bodyPr spcFirstLastPara="1" wrap="square" lIns="92287" tIns="46131" rIns="92287" bIns="46131" anchor="t" anchorCtr="0">
            <a:noAutofit/>
          </a:bodyPr>
          <a:lstStyle/>
          <a:p>
            <a:pPr marL="0" lvl="1" indent="0">
              <a:buClr>
                <a:schemeClr val="dk1"/>
              </a:buClr>
              <a:buSzPts val="1000"/>
            </a:pPr>
            <a:r>
              <a:rPr lang="en-US" sz="1000" dirty="0">
                <a:solidFill>
                  <a:schemeClr val="dk1"/>
                </a:solidFill>
              </a:rPr>
              <a:t>What is the overall clinical picture?  </a:t>
            </a:r>
          </a:p>
          <a:p>
            <a:pPr marL="0" lvl="1" indent="0">
              <a:buClr>
                <a:schemeClr val="dk1"/>
              </a:buClr>
              <a:buSzPts val="1000"/>
            </a:pPr>
            <a:endParaRPr lang="en-US" sz="1000" dirty="0">
              <a:solidFill>
                <a:schemeClr val="dk1"/>
              </a:solidFill>
            </a:endParaRPr>
          </a:p>
          <a:p>
            <a:pPr marL="0" indent="0">
              <a:buFont typeface="Arial" panose="020B0604020202020204" pitchFamily="34" charset="0"/>
              <a:buNone/>
            </a:pPr>
            <a:r>
              <a:rPr lang="en-US" dirty="0"/>
              <a:t>What other information would you like to know?  </a:t>
            </a:r>
          </a:p>
          <a:p>
            <a:pPr marL="628650" lvl="1" indent="-171450">
              <a:buFont typeface="Arial" panose="020B0604020202020204" pitchFamily="34" charset="0"/>
              <a:buChar char="•"/>
            </a:pPr>
            <a:r>
              <a:rPr lang="en-US" dirty="0"/>
              <a:t>Prenatal Nursing Assessment</a:t>
            </a:r>
          </a:p>
          <a:p>
            <a:pPr marL="1085850" lvl="2" indent="-171450">
              <a:buFont typeface="Arial" panose="020B0604020202020204" pitchFamily="34" charset="0"/>
              <a:buChar char="•"/>
            </a:pPr>
            <a:r>
              <a:rPr lang="en-US" dirty="0"/>
              <a:t>Maternal VS</a:t>
            </a:r>
          </a:p>
          <a:p>
            <a:pPr marL="1085850" lvl="2" indent="-171450">
              <a:buFont typeface="Arial" panose="020B0604020202020204" pitchFamily="34" charset="0"/>
              <a:buChar char="•"/>
            </a:pPr>
            <a:r>
              <a:rPr lang="en-US" dirty="0"/>
              <a:t>PNR</a:t>
            </a:r>
          </a:p>
          <a:p>
            <a:pPr marL="730023" lvl="1" indent="-280778">
              <a:buFont typeface="Arial" panose="020B0604020202020204" pitchFamily="34" charset="0"/>
              <a:buChar char="•"/>
            </a:pPr>
            <a:endParaRPr lang="en-US" dirty="0"/>
          </a:p>
          <a:p>
            <a:pPr marL="0" lvl="1" indent="0">
              <a:buClr>
                <a:schemeClr val="dk1"/>
              </a:buClr>
              <a:buSzPts val="1000"/>
              <a:buFont typeface="Arial" panose="020B0604020202020204" pitchFamily="34" charset="0"/>
              <a:buNone/>
            </a:pPr>
            <a:endParaRPr lang="en-US" sz="1000" dirty="0">
              <a:solidFill>
                <a:schemeClr val="dk1"/>
              </a:solidFill>
            </a:endParaRPr>
          </a:p>
        </p:txBody>
      </p:sp>
    </p:spTree>
    <p:extLst>
      <p:ext uri="{BB962C8B-B14F-4D97-AF65-F5344CB8AC3E}">
        <p14:creationId xmlns:p14="http://schemas.microsoft.com/office/powerpoint/2010/main" val="4037014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198438"/>
            <a:ext cx="4733925" cy="26638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u="sng" dirty="0">
                <a:latin typeface="Arial" panose="020B0604020202020204" pitchFamily="34" charset="0"/>
                <a:cs typeface="Arial" panose="020B0604020202020204" pitchFamily="34" charset="0"/>
              </a:rPr>
              <a:t>TEACHING TIP: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u="none"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u="none" dirty="0">
                <a:latin typeface="Arial" panose="020B0604020202020204" pitchFamily="34" charset="0"/>
                <a:cs typeface="Arial" panose="020B0604020202020204" pitchFamily="34" charset="0"/>
              </a:rPr>
              <a:t>What is best practice on how to assess BP?  </a:t>
            </a:r>
          </a:p>
          <a:p>
            <a:pPr marL="1143000" marR="0" lvl="2" indent="-228600">
              <a:lnSpc>
                <a:spcPct val="115000"/>
              </a:lnSpc>
              <a:spcBef>
                <a:spcPts val="600"/>
              </a:spcBef>
              <a:spcAft>
                <a:spcPts val="600"/>
              </a:spcAft>
              <a:buSzPts val="1100"/>
              <a:buFont typeface="Lucida Sans" panose="020B0602030504020204" pitchFamily="34" charset="0"/>
              <a:buAutoNum type="romanLcPeriod"/>
              <a:tabLst>
                <a:tab pos="1223645" algn="l"/>
              </a:tabLst>
            </a:pPr>
            <a:r>
              <a:rPr lang="en-CA" sz="1800" dirty="0">
                <a:effectLst/>
                <a:latin typeface="Lucida Sans" panose="020B0602030504020204" pitchFamily="34" charset="0"/>
                <a:ea typeface="Calibri" panose="020F0502020204030204" pitchFamily="34" charset="0"/>
                <a:cs typeface="Times New Roman" panose="02020603050405020304" pitchFamily="18" charset="0"/>
              </a:rPr>
              <a:t>After patient has been sitting for at least 10 minutes</a:t>
            </a:r>
            <a:endParaRPr lang="en-US" sz="1800" dirty="0">
              <a:effectLst/>
              <a:latin typeface="Lucida Sans" panose="020B060203050402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600"/>
              </a:spcBef>
              <a:spcAft>
                <a:spcPts val="600"/>
              </a:spcAft>
              <a:buSzPts val="1100"/>
              <a:buFont typeface="Lucida Sans" panose="020B0602030504020204" pitchFamily="34" charset="0"/>
              <a:buAutoNum type="romanLcPeriod"/>
              <a:tabLst>
                <a:tab pos="1223645" algn="l"/>
              </a:tabLst>
            </a:pPr>
            <a:r>
              <a:rPr lang="en-CA" sz="1800" dirty="0">
                <a:effectLst/>
                <a:latin typeface="Lucida Sans" panose="020B0602030504020204" pitchFamily="34" charset="0"/>
                <a:ea typeface="Calibri" panose="020F0502020204030204" pitchFamily="34" charset="0"/>
                <a:cs typeface="Times New Roman" panose="02020603050405020304" pitchFamily="18" charset="0"/>
              </a:rPr>
              <a:t>Ensure the patient is sitting with their upper arm at heart level</a:t>
            </a:r>
            <a:endParaRPr lang="en-US" sz="1800" dirty="0">
              <a:effectLst/>
              <a:latin typeface="Lucida Sans" panose="020B060203050402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600"/>
              </a:spcBef>
              <a:spcAft>
                <a:spcPts val="600"/>
              </a:spcAft>
              <a:buSzPts val="1100"/>
              <a:buFont typeface="Lucida Sans" panose="020B0602030504020204" pitchFamily="34" charset="0"/>
              <a:buAutoNum type="romanLcPeriod"/>
              <a:tabLst>
                <a:tab pos="1223645" algn="l"/>
              </a:tabLst>
            </a:pPr>
            <a:r>
              <a:rPr lang="en-CA" sz="1800" spc="-5" dirty="0">
                <a:effectLst/>
                <a:latin typeface="Lucida Sans" panose="020B0602030504020204" pitchFamily="34" charset="0"/>
                <a:ea typeface="Calibri" panose="020F0502020204030204" pitchFamily="34" charset="0"/>
                <a:cs typeface="Times New Roman" panose="02020603050405020304" pitchFamily="18" charset="0"/>
              </a:rPr>
              <a:t>Assess </a:t>
            </a:r>
            <a:r>
              <a:rPr lang="en-CA" sz="1800" dirty="0">
                <a:effectLst/>
                <a:latin typeface="Lucida Sans" panose="020B0602030504020204" pitchFamily="34" charset="0"/>
                <a:ea typeface="Calibri" panose="020F0502020204030204" pitchFamily="34" charset="0"/>
                <a:cs typeface="Times New Roman" panose="02020603050405020304" pitchFamily="18" charset="0"/>
              </a:rPr>
              <a:t>BP every 15 minutes (minimum x</a:t>
            </a:r>
            <a:r>
              <a:rPr lang="en-CA" sz="1800" spc="-15" dirty="0">
                <a:effectLst/>
                <a:latin typeface="Lucida Sans" panose="020B0602030504020204" pitchFamily="34" charset="0"/>
                <a:ea typeface="Calibri" panose="020F0502020204030204" pitchFamily="34" charset="0"/>
                <a:cs typeface="Times New Roman" panose="02020603050405020304" pitchFamily="18" charset="0"/>
              </a:rPr>
              <a:t> </a:t>
            </a:r>
            <a:r>
              <a:rPr lang="en-CA" sz="1800" dirty="0">
                <a:effectLst/>
                <a:latin typeface="Lucida Sans" panose="020B0602030504020204" pitchFamily="34" charset="0"/>
                <a:ea typeface="Calibri" panose="020F0502020204030204" pitchFamily="34" charset="0"/>
                <a:cs typeface="Times New Roman" panose="02020603050405020304" pitchFamily="18" charset="0"/>
              </a:rPr>
              <a:t>2), in the same arm</a:t>
            </a:r>
            <a:endParaRPr lang="en-US" sz="1800" dirty="0">
              <a:effectLst/>
              <a:latin typeface="Lucida Sans" panose="020B060203050402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600"/>
              </a:spcBef>
              <a:spcAft>
                <a:spcPts val="600"/>
              </a:spcAft>
              <a:buSzPts val="1100"/>
              <a:buFont typeface="Lucida Sans" panose="020B0602030504020204" pitchFamily="34" charset="0"/>
              <a:buAutoNum type="romanLcPeriod"/>
              <a:tabLst>
                <a:tab pos="1223645" algn="l"/>
              </a:tabLst>
            </a:pPr>
            <a:r>
              <a:rPr lang="en-CA" sz="1800" dirty="0">
                <a:effectLst/>
                <a:latin typeface="Lucida Sans" panose="020B0602030504020204" pitchFamily="34" charset="0"/>
                <a:ea typeface="Calibri" panose="020F0502020204030204" pitchFamily="34" charset="0"/>
                <a:cs typeface="Times New Roman" panose="02020603050405020304" pitchFamily="18" charset="0"/>
              </a:rPr>
              <a:t>Ensure the appropriate size cuff is used</a:t>
            </a:r>
            <a:endParaRPr lang="en-US" sz="1800" dirty="0">
              <a:effectLst/>
              <a:latin typeface="Lucida Sans" panose="020B0602030504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u="none" dirty="0">
                <a:latin typeface="Arial" panose="020B0604020202020204" pitchFamily="34" charset="0"/>
                <a:cs typeface="Arial" panose="020B0604020202020204" pitchFamily="34" charset="0"/>
              </a:rPr>
              <a:t>If BP consistently higher in one arm, the arm with the higher readings should be used</a:t>
            </a:r>
          </a:p>
          <a:p>
            <a:endParaRPr lang="en-CA" sz="1100" b="1" i="0" u="non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u="sn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F3D0291D-CBDA-4732-8038-41DAC9F0F702}" type="slidenum">
              <a:rPr lang="en-CA" smtClean="0">
                <a:solidFill>
                  <a:prstClr val="black"/>
                </a:solidFill>
              </a:rPr>
              <a:pPr/>
              <a:t>9</a:t>
            </a:fld>
            <a:endParaRPr lang="en-CA" dirty="0">
              <a:solidFill>
                <a:prstClr val="black"/>
              </a:solidFill>
            </a:endParaRPr>
          </a:p>
        </p:txBody>
      </p:sp>
    </p:spTree>
    <p:extLst>
      <p:ext uri="{BB962C8B-B14F-4D97-AF65-F5344CB8AC3E}">
        <p14:creationId xmlns:p14="http://schemas.microsoft.com/office/powerpoint/2010/main" val="3168210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198438"/>
            <a:ext cx="4733925" cy="2663825"/>
          </a:xfrm>
        </p:spPr>
      </p:sp>
      <p:sp>
        <p:nvSpPr>
          <p:cNvPr id="3" name="Notes Placeholder 2"/>
          <p:cNvSpPr>
            <a:spLocks noGrp="1"/>
          </p:cNvSpPr>
          <p:nvPr>
            <p:ph type="body" idx="1"/>
          </p:nvPr>
        </p:nvSpPr>
        <p:spPr/>
        <p:txBody>
          <a:bodyPr/>
          <a:lstStyle/>
          <a:p>
            <a:pPr marL="0" indent="0"/>
            <a:endParaRPr lang="en-CA" sz="1100" b="1" dirty="0">
              <a:ea typeface="Tahoma"/>
              <a:cs typeface="Calibri"/>
            </a:endParaRPr>
          </a:p>
        </p:txBody>
      </p:sp>
      <p:sp>
        <p:nvSpPr>
          <p:cNvPr id="4" name="Slide Number Placeholder 3"/>
          <p:cNvSpPr>
            <a:spLocks noGrp="1"/>
          </p:cNvSpPr>
          <p:nvPr>
            <p:ph type="sldNum" sz="quarter" idx="10"/>
          </p:nvPr>
        </p:nvSpPr>
        <p:spPr/>
        <p:txBody>
          <a:bodyPr/>
          <a:lstStyle/>
          <a:p>
            <a:fld id="{F3D0291D-CBDA-4732-8038-41DAC9F0F702}" type="slidenum">
              <a:rPr lang="en-CA" smtClean="0"/>
              <a:t>10</a:t>
            </a:fld>
            <a:endParaRPr lang="en-CA"/>
          </a:p>
        </p:txBody>
      </p:sp>
    </p:spTree>
    <p:extLst>
      <p:ext uri="{BB962C8B-B14F-4D97-AF65-F5344CB8AC3E}">
        <p14:creationId xmlns:p14="http://schemas.microsoft.com/office/powerpoint/2010/main" val="37100650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idx="12"/>
          </p:nvPr>
        </p:nvSpPr>
        <p:spPr/>
        <p:txBody>
          <a:bodyPr/>
          <a:lstStyle/>
          <a:p>
            <a:pPr>
              <a:buSzPts val="2400"/>
            </a:pPr>
            <a:fld id="{00000000-1234-1234-1234-123412341234}" type="slidenum">
              <a:rPr lang="en-US" sz="2500" smtClean="0">
                <a:latin typeface="Times New Roman"/>
                <a:ea typeface="Times New Roman"/>
                <a:cs typeface="Times New Roman"/>
                <a:sym typeface="Times New Roman"/>
              </a:rPr>
              <a:pPr>
                <a:buSzPts val="2400"/>
              </a:pPr>
              <a:t>11</a:t>
            </a:fld>
            <a:endParaRPr lang="en-US"/>
          </a:p>
        </p:txBody>
      </p:sp>
      <p:sp>
        <p:nvSpPr>
          <p:cNvPr id="5" name="Slide Number Placeholder 4"/>
          <p:cNvSpPr>
            <a:spLocks noGrp="1"/>
          </p:cNvSpPr>
          <p:nvPr>
            <p:ph type="sldNum" idx="4"/>
          </p:nvPr>
        </p:nvSpPr>
        <p:spPr/>
        <p:txBody>
          <a:bodyPr/>
          <a:lstStyle/>
          <a:p>
            <a:pPr algn="r">
              <a:buSzPts val="1200"/>
            </a:pPr>
            <a:fld id="{00000000-1234-1234-1234-123412341234}" type="slidenum">
              <a:rPr lang="en-US" sz="1200" smtClean="0">
                <a:latin typeface="Verdana"/>
                <a:ea typeface="Verdana"/>
                <a:cs typeface="Verdana"/>
                <a:sym typeface="Verdana"/>
              </a:rPr>
              <a:pPr algn="r">
                <a:buSzPts val="1200"/>
              </a:pPr>
              <a:t>11</a:t>
            </a:fld>
            <a:endParaRPr lang="en-US"/>
          </a:p>
        </p:txBody>
      </p:sp>
    </p:spTree>
    <p:extLst>
      <p:ext uri="{BB962C8B-B14F-4D97-AF65-F5344CB8AC3E}">
        <p14:creationId xmlns:p14="http://schemas.microsoft.com/office/powerpoint/2010/main" val="485689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25D72-A870-1A37-42A4-C918F2A1F9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E5F628-AB8D-C4DA-9AAD-F99160D867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1B598E-84AF-19E2-D371-6F8B07202A8B}"/>
              </a:ext>
            </a:extLst>
          </p:cNvPr>
          <p:cNvSpPr>
            <a:spLocks noGrp="1"/>
          </p:cNvSpPr>
          <p:nvPr>
            <p:ph type="dt" sz="half" idx="10"/>
          </p:nvPr>
        </p:nvSpPr>
        <p:spPr/>
        <p:txBody>
          <a:bodyPr/>
          <a:lstStyle/>
          <a:p>
            <a:fld id="{BE3A60F2-256B-4F69-96EC-B406C91DCDFF}" type="datetimeFigureOut">
              <a:rPr lang="en-US" smtClean="0"/>
              <a:t>6/8/2023</a:t>
            </a:fld>
            <a:endParaRPr lang="en-US"/>
          </a:p>
        </p:txBody>
      </p:sp>
      <p:sp>
        <p:nvSpPr>
          <p:cNvPr id="5" name="Footer Placeholder 4">
            <a:extLst>
              <a:ext uri="{FF2B5EF4-FFF2-40B4-BE49-F238E27FC236}">
                <a16:creationId xmlns:a16="http://schemas.microsoft.com/office/drawing/2014/main" id="{DC1D0810-12AE-C8F6-75C8-D32AEC6F18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24781E-28EC-C3C8-300A-61CC9755E9AB}"/>
              </a:ext>
            </a:extLst>
          </p:cNvPr>
          <p:cNvSpPr>
            <a:spLocks noGrp="1"/>
          </p:cNvSpPr>
          <p:nvPr>
            <p:ph type="sldNum" sz="quarter" idx="12"/>
          </p:nvPr>
        </p:nvSpPr>
        <p:spPr/>
        <p:txBody>
          <a:bodyPr/>
          <a:lstStyle/>
          <a:p>
            <a:fld id="{FE08BC93-2923-41CF-9AF8-01AC9D08DDD6}" type="slidenum">
              <a:rPr lang="en-US" smtClean="0"/>
              <a:t>‹#›</a:t>
            </a:fld>
            <a:endParaRPr lang="en-US"/>
          </a:p>
        </p:txBody>
      </p:sp>
    </p:spTree>
    <p:extLst>
      <p:ext uri="{BB962C8B-B14F-4D97-AF65-F5344CB8AC3E}">
        <p14:creationId xmlns:p14="http://schemas.microsoft.com/office/powerpoint/2010/main" val="2209902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36FCC-6A28-7C6B-41BE-1ECC716989F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4EBE918-4A65-FFAE-08FB-A32B649581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D3DBB8-DFB8-2B54-D336-9D44DAF2E776}"/>
              </a:ext>
            </a:extLst>
          </p:cNvPr>
          <p:cNvSpPr>
            <a:spLocks noGrp="1"/>
          </p:cNvSpPr>
          <p:nvPr>
            <p:ph type="dt" sz="half" idx="10"/>
          </p:nvPr>
        </p:nvSpPr>
        <p:spPr/>
        <p:txBody>
          <a:bodyPr/>
          <a:lstStyle/>
          <a:p>
            <a:fld id="{BE3A60F2-256B-4F69-96EC-B406C91DCDFF}" type="datetimeFigureOut">
              <a:rPr lang="en-US" smtClean="0"/>
              <a:t>6/8/2023</a:t>
            </a:fld>
            <a:endParaRPr lang="en-US"/>
          </a:p>
        </p:txBody>
      </p:sp>
      <p:sp>
        <p:nvSpPr>
          <p:cNvPr id="5" name="Footer Placeholder 4">
            <a:extLst>
              <a:ext uri="{FF2B5EF4-FFF2-40B4-BE49-F238E27FC236}">
                <a16:creationId xmlns:a16="http://schemas.microsoft.com/office/drawing/2014/main" id="{D7499D26-4D2D-4513-C8CB-6AB447ADA1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F3822A-59DA-2174-AFE3-918965FAF7AC}"/>
              </a:ext>
            </a:extLst>
          </p:cNvPr>
          <p:cNvSpPr>
            <a:spLocks noGrp="1"/>
          </p:cNvSpPr>
          <p:nvPr>
            <p:ph type="sldNum" sz="quarter" idx="12"/>
          </p:nvPr>
        </p:nvSpPr>
        <p:spPr/>
        <p:txBody>
          <a:bodyPr/>
          <a:lstStyle/>
          <a:p>
            <a:fld id="{FE08BC93-2923-41CF-9AF8-01AC9D08DDD6}" type="slidenum">
              <a:rPr lang="en-US" smtClean="0"/>
              <a:t>‹#›</a:t>
            </a:fld>
            <a:endParaRPr lang="en-US"/>
          </a:p>
        </p:txBody>
      </p:sp>
    </p:spTree>
    <p:extLst>
      <p:ext uri="{BB962C8B-B14F-4D97-AF65-F5344CB8AC3E}">
        <p14:creationId xmlns:p14="http://schemas.microsoft.com/office/powerpoint/2010/main" val="3590907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C8389F-6361-ADB5-32F2-F8594F60A3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F1CE97E-B688-ECCB-4F17-7C752D735D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EEB7B8-CFB8-0E0C-590F-708B9F9FECE9}"/>
              </a:ext>
            </a:extLst>
          </p:cNvPr>
          <p:cNvSpPr>
            <a:spLocks noGrp="1"/>
          </p:cNvSpPr>
          <p:nvPr>
            <p:ph type="dt" sz="half" idx="10"/>
          </p:nvPr>
        </p:nvSpPr>
        <p:spPr/>
        <p:txBody>
          <a:bodyPr/>
          <a:lstStyle/>
          <a:p>
            <a:fld id="{BE3A60F2-256B-4F69-96EC-B406C91DCDFF}" type="datetimeFigureOut">
              <a:rPr lang="en-US" smtClean="0"/>
              <a:t>6/8/2023</a:t>
            </a:fld>
            <a:endParaRPr lang="en-US"/>
          </a:p>
        </p:txBody>
      </p:sp>
      <p:sp>
        <p:nvSpPr>
          <p:cNvPr id="5" name="Footer Placeholder 4">
            <a:extLst>
              <a:ext uri="{FF2B5EF4-FFF2-40B4-BE49-F238E27FC236}">
                <a16:creationId xmlns:a16="http://schemas.microsoft.com/office/drawing/2014/main" id="{F6C12257-E0B0-4E02-64C7-EB2BF37925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177DD3-76EE-B39B-D3A8-24E5EB2BAA68}"/>
              </a:ext>
            </a:extLst>
          </p:cNvPr>
          <p:cNvSpPr>
            <a:spLocks noGrp="1"/>
          </p:cNvSpPr>
          <p:nvPr>
            <p:ph type="sldNum" sz="quarter" idx="12"/>
          </p:nvPr>
        </p:nvSpPr>
        <p:spPr/>
        <p:txBody>
          <a:bodyPr/>
          <a:lstStyle/>
          <a:p>
            <a:fld id="{FE08BC93-2923-41CF-9AF8-01AC9D08DDD6}" type="slidenum">
              <a:rPr lang="en-US" smtClean="0"/>
              <a:t>‹#›</a:t>
            </a:fld>
            <a:endParaRPr lang="en-US"/>
          </a:p>
        </p:txBody>
      </p:sp>
    </p:spTree>
    <p:extLst>
      <p:ext uri="{BB962C8B-B14F-4D97-AF65-F5344CB8AC3E}">
        <p14:creationId xmlns:p14="http://schemas.microsoft.com/office/powerpoint/2010/main" val="1372852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ext" type="tx">
  <p:cSld name="Title and tex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609600" y="274637"/>
            <a:ext cx="10972800" cy="11430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9pPr>
          </a:lstStyle>
          <a:p>
            <a:endParaRPr/>
          </a:p>
        </p:txBody>
      </p:sp>
      <p:sp>
        <p:nvSpPr>
          <p:cNvPr id="23" name="Google Shape;23;p3"/>
          <p:cNvSpPr txBox="1">
            <a:spLocks noGrp="1"/>
          </p:cNvSpPr>
          <p:nvPr>
            <p:ph type="body" idx="1"/>
          </p:nvPr>
        </p:nvSpPr>
        <p:spPr>
          <a:xfrm>
            <a:off x="609600" y="1600200"/>
            <a:ext cx="10972800" cy="4525962"/>
          </a:xfrm>
          <a:prstGeom prst="rect">
            <a:avLst/>
          </a:prstGeom>
          <a:noFill/>
          <a:ln>
            <a:noFill/>
          </a:ln>
        </p:spPr>
        <p:txBody>
          <a:bodyPr spcFirstLastPara="1" wrap="square" lIns="91425" tIns="91425" rIns="91425" bIns="91425" anchor="t" anchorCtr="0"/>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4" name="Google Shape;24;p3"/>
          <p:cNvSpPr txBox="1">
            <a:spLocks noGrp="1"/>
          </p:cNvSpPr>
          <p:nvPr>
            <p:ph type="dt" idx="10"/>
          </p:nvPr>
        </p:nvSpPr>
        <p:spPr>
          <a:xfrm>
            <a:off x="609600" y="6245225"/>
            <a:ext cx="2844800" cy="47625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9pPr>
          </a:lstStyle>
          <a:p>
            <a:endParaRPr dirty="0"/>
          </a:p>
        </p:txBody>
      </p:sp>
      <p:sp>
        <p:nvSpPr>
          <p:cNvPr id="25" name="Google Shape;25;p3"/>
          <p:cNvSpPr txBox="1">
            <a:spLocks noGrp="1"/>
          </p:cNvSpPr>
          <p:nvPr>
            <p:ph type="ftr" idx="11"/>
          </p:nvPr>
        </p:nvSpPr>
        <p:spPr>
          <a:xfrm>
            <a:off x="4165600" y="6245225"/>
            <a:ext cx="3860800" cy="47625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9pPr>
          </a:lstStyle>
          <a:p>
            <a:r>
              <a:rPr lang="en-US" dirty="0"/>
              <a:t>NS FHS Case Study Repository 2023</a:t>
            </a:r>
            <a:endParaRPr dirty="0"/>
          </a:p>
        </p:txBody>
      </p:sp>
      <p:sp>
        <p:nvSpPr>
          <p:cNvPr id="26" name="Google Shape;26;p3"/>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9pPr>
          </a:lstStyle>
          <a:p>
            <a:fld id="{00000000-1234-1234-1234-123412341234}" type="slidenum">
              <a:rPr lang="en-US" smtClean="0"/>
              <a:pPr/>
              <a:t>‹#›</a:t>
            </a:fld>
            <a:endParaRPr lang="en-US" dirty="0"/>
          </a:p>
        </p:txBody>
      </p:sp>
    </p:spTree>
    <p:extLst>
      <p:ext uri="{BB962C8B-B14F-4D97-AF65-F5344CB8AC3E}">
        <p14:creationId xmlns:p14="http://schemas.microsoft.com/office/powerpoint/2010/main" val="866370661"/>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175A2-3C48-4347-9A01-BF7ED515A04E}"/>
              </a:ext>
            </a:extLst>
          </p:cNvPr>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EE09CF32-C2E5-4737-A92E-F8DB6735B004}"/>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6BA660F-B8AE-4587-9271-6E752AB56F56}"/>
              </a:ext>
            </a:extLst>
          </p:cNvPr>
          <p:cNvSpPr>
            <a:spLocks noGrp="1"/>
          </p:cNvSpPr>
          <p:nvPr>
            <p:ph type="dt" sz="half" idx="10"/>
          </p:nvPr>
        </p:nvSpPr>
        <p:spPr/>
        <p:txBody>
          <a:bodyPr/>
          <a:lstStyle/>
          <a:p>
            <a:fld id="{E74482F7-102A-4412-9658-FB449425F45D}" type="datetime1">
              <a:rPr lang="en-US" smtClean="0"/>
              <a:t>6/8/2023</a:t>
            </a:fld>
            <a:endParaRPr lang="en-US"/>
          </a:p>
        </p:txBody>
      </p:sp>
      <p:sp>
        <p:nvSpPr>
          <p:cNvPr id="5" name="Footer Placeholder 4">
            <a:extLst>
              <a:ext uri="{FF2B5EF4-FFF2-40B4-BE49-F238E27FC236}">
                <a16:creationId xmlns:a16="http://schemas.microsoft.com/office/drawing/2014/main" id="{C514AAA9-69FE-48AD-8EAB-4422AAA434F9}"/>
              </a:ext>
            </a:extLst>
          </p:cNvPr>
          <p:cNvSpPr>
            <a:spLocks noGrp="1"/>
          </p:cNvSpPr>
          <p:nvPr>
            <p:ph type="ftr" sz="quarter" idx="11"/>
          </p:nvPr>
        </p:nvSpPr>
        <p:spPr/>
        <p:txBody>
          <a:bodyPr/>
          <a:lstStyle/>
          <a:p>
            <a:r>
              <a:rPr lang="en-US"/>
              <a:t>NS FHS Case Study Repository 2023</a:t>
            </a:r>
          </a:p>
        </p:txBody>
      </p:sp>
      <p:sp>
        <p:nvSpPr>
          <p:cNvPr id="6" name="Slide Number Placeholder 5">
            <a:extLst>
              <a:ext uri="{FF2B5EF4-FFF2-40B4-BE49-F238E27FC236}">
                <a16:creationId xmlns:a16="http://schemas.microsoft.com/office/drawing/2014/main" id="{7D563A0A-E6A3-4C93-ADE8-3C522DECF210}"/>
              </a:ext>
            </a:extLst>
          </p:cNvPr>
          <p:cNvSpPr>
            <a:spLocks noGrp="1"/>
          </p:cNvSpPr>
          <p:nvPr>
            <p:ph type="sldNum" sz="quarter" idx="12"/>
          </p:nvPr>
        </p:nvSpPr>
        <p:spPr/>
        <p:txBody>
          <a:bodyPr/>
          <a:lstStyle/>
          <a:p>
            <a:fld id="{C29D117E-458F-49CA-BBEE-5E144AEDD302}" type="slidenum">
              <a:rPr lang="en-US" smtClean="0"/>
              <a:t>‹#›</a:t>
            </a:fld>
            <a:endParaRPr lang="en-US"/>
          </a:p>
        </p:txBody>
      </p:sp>
    </p:spTree>
    <p:extLst>
      <p:ext uri="{BB962C8B-B14F-4D97-AF65-F5344CB8AC3E}">
        <p14:creationId xmlns:p14="http://schemas.microsoft.com/office/powerpoint/2010/main" val="1323908558"/>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33919-2BAF-45A0-9171-3615776A80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ECB5AE-0583-414A-BE42-B00215CCFF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EEA1B7-32BA-401B-98DB-DB37571EF82C}"/>
              </a:ext>
            </a:extLst>
          </p:cNvPr>
          <p:cNvSpPr>
            <a:spLocks noGrp="1"/>
          </p:cNvSpPr>
          <p:nvPr>
            <p:ph type="dt" sz="half" idx="10"/>
          </p:nvPr>
        </p:nvSpPr>
        <p:spPr/>
        <p:txBody>
          <a:bodyPr/>
          <a:lstStyle/>
          <a:p>
            <a:fld id="{2806FA78-B8CB-4DBE-A9AF-7A41AFDB7CFD}" type="datetime1">
              <a:rPr lang="en-US" smtClean="0"/>
              <a:t>6/8/2023</a:t>
            </a:fld>
            <a:endParaRPr lang="en-US"/>
          </a:p>
        </p:txBody>
      </p:sp>
      <p:sp>
        <p:nvSpPr>
          <p:cNvPr id="5" name="Footer Placeholder 4">
            <a:extLst>
              <a:ext uri="{FF2B5EF4-FFF2-40B4-BE49-F238E27FC236}">
                <a16:creationId xmlns:a16="http://schemas.microsoft.com/office/drawing/2014/main" id="{BE42AD74-6E26-4059-8C00-F3878A5098DF}"/>
              </a:ext>
            </a:extLst>
          </p:cNvPr>
          <p:cNvSpPr>
            <a:spLocks noGrp="1"/>
          </p:cNvSpPr>
          <p:nvPr>
            <p:ph type="ftr" sz="quarter" idx="11"/>
          </p:nvPr>
        </p:nvSpPr>
        <p:spPr/>
        <p:txBody>
          <a:bodyPr/>
          <a:lstStyle/>
          <a:p>
            <a:r>
              <a:rPr lang="en-US"/>
              <a:t>NS FHS Case Study Repository 2023</a:t>
            </a:r>
          </a:p>
        </p:txBody>
      </p:sp>
      <p:sp>
        <p:nvSpPr>
          <p:cNvPr id="6" name="Slide Number Placeholder 5">
            <a:extLst>
              <a:ext uri="{FF2B5EF4-FFF2-40B4-BE49-F238E27FC236}">
                <a16:creationId xmlns:a16="http://schemas.microsoft.com/office/drawing/2014/main" id="{8A135D70-2529-4DEB-B479-BB0707FE5CED}"/>
              </a:ext>
            </a:extLst>
          </p:cNvPr>
          <p:cNvSpPr>
            <a:spLocks noGrp="1"/>
          </p:cNvSpPr>
          <p:nvPr>
            <p:ph type="sldNum" sz="quarter" idx="12"/>
          </p:nvPr>
        </p:nvSpPr>
        <p:spPr/>
        <p:txBody>
          <a:bodyPr/>
          <a:lstStyle/>
          <a:p>
            <a:fld id="{C29D117E-458F-49CA-BBEE-5E144AEDD302}" type="slidenum">
              <a:rPr lang="en-US" smtClean="0"/>
              <a:t>‹#›</a:t>
            </a:fld>
            <a:endParaRPr lang="en-US"/>
          </a:p>
        </p:txBody>
      </p:sp>
    </p:spTree>
    <p:extLst>
      <p:ext uri="{BB962C8B-B14F-4D97-AF65-F5344CB8AC3E}">
        <p14:creationId xmlns:p14="http://schemas.microsoft.com/office/powerpoint/2010/main" val="2892658724"/>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D54B5-DF4F-4DCE-9869-91464DB84B48}"/>
              </a:ext>
            </a:extLst>
          </p:cNvPr>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079C05F0-FBB5-4ACD-B2AE-E595EBE64935}"/>
              </a:ext>
            </a:extLst>
          </p:cNvPr>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7806A6-5829-4AEA-9D08-1D9CDE448E55}"/>
              </a:ext>
            </a:extLst>
          </p:cNvPr>
          <p:cNvSpPr>
            <a:spLocks noGrp="1"/>
          </p:cNvSpPr>
          <p:nvPr>
            <p:ph type="dt" sz="half" idx="10"/>
          </p:nvPr>
        </p:nvSpPr>
        <p:spPr/>
        <p:txBody>
          <a:bodyPr/>
          <a:lstStyle/>
          <a:p>
            <a:fld id="{7280B545-F3A0-4D36-8883-581FA1E9D0B1}" type="datetime1">
              <a:rPr lang="en-US" smtClean="0"/>
              <a:t>6/8/2023</a:t>
            </a:fld>
            <a:endParaRPr lang="en-US"/>
          </a:p>
        </p:txBody>
      </p:sp>
      <p:sp>
        <p:nvSpPr>
          <p:cNvPr id="5" name="Footer Placeholder 4">
            <a:extLst>
              <a:ext uri="{FF2B5EF4-FFF2-40B4-BE49-F238E27FC236}">
                <a16:creationId xmlns:a16="http://schemas.microsoft.com/office/drawing/2014/main" id="{E2B80C92-6AF7-4DA8-9F95-241E7498283F}"/>
              </a:ext>
            </a:extLst>
          </p:cNvPr>
          <p:cNvSpPr>
            <a:spLocks noGrp="1"/>
          </p:cNvSpPr>
          <p:nvPr>
            <p:ph type="ftr" sz="quarter" idx="11"/>
          </p:nvPr>
        </p:nvSpPr>
        <p:spPr/>
        <p:txBody>
          <a:bodyPr/>
          <a:lstStyle/>
          <a:p>
            <a:r>
              <a:rPr lang="en-US"/>
              <a:t>NS FHS Case Study Repository 2023</a:t>
            </a:r>
          </a:p>
        </p:txBody>
      </p:sp>
      <p:sp>
        <p:nvSpPr>
          <p:cNvPr id="6" name="Slide Number Placeholder 5">
            <a:extLst>
              <a:ext uri="{FF2B5EF4-FFF2-40B4-BE49-F238E27FC236}">
                <a16:creationId xmlns:a16="http://schemas.microsoft.com/office/drawing/2014/main" id="{918758D0-677B-4AE9-97DD-CBFA87960E73}"/>
              </a:ext>
            </a:extLst>
          </p:cNvPr>
          <p:cNvSpPr>
            <a:spLocks noGrp="1"/>
          </p:cNvSpPr>
          <p:nvPr>
            <p:ph type="sldNum" sz="quarter" idx="12"/>
          </p:nvPr>
        </p:nvSpPr>
        <p:spPr/>
        <p:txBody>
          <a:bodyPr/>
          <a:lstStyle/>
          <a:p>
            <a:fld id="{C29D117E-458F-49CA-BBEE-5E144AEDD302}" type="slidenum">
              <a:rPr lang="en-US" smtClean="0"/>
              <a:t>‹#›</a:t>
            </a:fld>
            <a:endParaRPr lang="en-US"/>
          </a:p>
        </p:txBody>
      </p:sp>
    </p:spTree>
    <p:extLst>
      <p:ext uri="{BB962C8B-B14F-4D97-AF65-F5344CB8AC3E}">
        <p14:creationId xmlns:p14="http://schemas.microsoft.com/office/powerpoint/2010/main" val="239205324"/>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7E524-89BC-4E88-AAA2-8B5B7E05EE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4CB730-7CE1-41A4-8887-7061FDE55C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CD794C-B5AE-4018-AC0C-01CC85E956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1FE22F-B30B-43A8-BE85-7F8B4391BC01}"/>
              </a:ext>
            </a:extLst>
          </p:cNvPr>
          <p:cNvSpPr>
            <a:spLocks noGrp="1"/>
          </p:cNvSpPr>
          <p:nvPr>
            <p:ph type="dt" sz="half" idx="10"/>
          </p:nvPr>
        </p:nvSpPr>
        <p:spPr/>
        <p:txBody>
          <a:bodyPr/>
          <a:lstStyle/>
          <a:p>
            <a:fld id="{8ECC235A-F34A-4823-B0FA-EC0EFD6BC8C0}" type="datetime1">
              <a:rPr lang="en-US" smtClean="0"/>
              <a:t>6/8/2023</a:t>
            </a:fld>
            <a:endParaRPr lang="en-US"/>
          </a:p>
        </p:txBody>
      </p:sp>
      <p:sp>
        <p:nvSpPr>
          <p:cNvPr id="6" name="Footer Placeholder 5">
            <a:extLst>
              <a:ext uri="{FF2B5EF4-FFF2-40B4-BE49-F238E27FC236}">
                <a16:creationId xmlns:a16="http://schemas.microsoft.com/office/drawing/2014/main" id="{C2609B84-FC79-4062-9A6E-4A787880B00A}"/>
              </a:ext>
            </a:extLst>
          </p:cNvPr>
          <p:cNvSpPr>
            <a:spLocks noGrp="1"/>
          </p:cNvSpPr>
          <p:nvPr>
            <p:ph type="ftr" sz="quarter" idx="11"/>
          </p:nvPr>
        </p:nvSpPr>
        <p:spPr/>
        <p:txBody>
          <a:bodyPr/>
          <a:lstStyle/>
          <a:p>
            <a:r>
              <a:rPr lang="en-US"/>
              <a:t>NS FHS Case Study Repository 2023</a:t>
            </a:r>
          </a:p>
        </p:txBody>
      </p:sp>
      <p:sp>
        <p:nvSpPr>
          <p:cNvPr id="7" name="Slide Number Placeholder 6">
            <a:extLst>
              <a:ext uri="{FF2B5EF4-FFF2-40B4-BE49-F238E27FC236}">
                <a16:creationId xmlns:a16="http://schemas.microsoft.com/office/drawing/2014/main" id="{7B837D4F-2FF6-4B8D-AC17-6467AC1EE2CE}"/>
              </a:ext>
            </a:extLst>
          </p:cNvPr>
          <p:cNvSpPr>
            <a:spLocks noGrp="1"/>
          </p:cNvSpPr>
          <p:nvPr>
            <p:ph type="sldNum" sz="quarter" idx="12"/>
          </p:nvPr>
        </p:nvSpPr>
        <p:spPr/>
        <p:txBody>
          <a:bodyPr/>
          <a:lstStyle/>
          <a:p>
            <a:fld id="{C29D117E-458F-49CA-BBEE-5E144AEDD302}" type="slidenum">
              <a:rPr lang="en-US" smtClean="0"/>
              <a:t>‹#›</a:t>
            </a:fld>
            <a:endParaRPr lang="en-US"/>
          </a:p>
        </p:txBody>
      </p:sp>
    </p:spTree>
    <p:extLst>
      <p:ext uri="{BB962C8B-B14F-4D97-AF65-F5344CB8AC3E}">
        <p14:creationId xmlns:p14="http://schemas.microsoft.com/office/powerpoint/2010/main" val="1734732669"/>
      </p:ext>
    </p:extLst>
  </p:cSld>
  <p:clrMapOvr>
    <a:masterClrMapping/>
  </p:clrMapOvr>
  <p:hf sldNum="0"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37FE1-BEAC-449D-8AF2-B2276F16F104}"/>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5845A7-66CC-4C8F-A35A-1D046EDE4997}"/>
              </a:ext>
            </a:extLst>
          </p:cNvPr>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CC8F01F-5380-4BD7-8EEA-483A949D627C}"/>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0AE959-6D4B-48B4-B59A-AA48C6E8B5BF}"/>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AAFB538-86EB-44D9-BF97-569229F9A147}"/>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908B05-0866-4000-AC38-B099CA773800}"/>
              </a:ext>
            </a:extLst>
          </p:cNvPr>
          <p:cNvSpPr>
            <a:spLocks noGrp="1"/>
          </p:cNvSpPr>
          <p:nvPr>
            <p:ph type="dt" sz="half" idx="10"/>
          </p:nvPr>
        </p:nvSpPr>
        <p:spPr/>
        <p:txBody>
          <a:bodyPr/>
          <a:lstStyle/>
          <a:p>
            <a:fld id="{0848F7A9-0C81-477A-AD5C-F29FD4BBF35A}" type="datetime1">
              <a:rPr lang="en-US" smtClean="0"/>
              <a:t>6/8/2023</a:t>
            </a:fld>
            <a:endParaRPr lang="en-US"/>
          </a:p>
        </p:txBody>
      </p:sp>
      <p:sp>
        <p:nvSpPr>
          <p:cNvPr id="8" name="Footer Placeholder 7">
            <a:extLst>
              <a:ext uri="{FF2B5EF4-FFF2-40B4-BE49-F238E27FC236}">
                <a16:creationId xmlns:a16="http://schemas.microsoft.com/office/drawing/2014/main" id="{FEC36AB1-7F15-4996-8B7C-B25A76682AC5}"/>
              </a:ext>
            </a:extLst>
          </p:cNvPr>
          <p:cNvSpPr>
            <a:spLocks noGrp="1"/>
          </p:cNvSpPr>
          <p:nvPr>
            <p:ph type="ftr" sz="quarter" idx="11"/>
          </p:nvPr>
        </p:nvSpPr>
        <p:spPr/>
        <p:txBody>
          <a:bodyPr/>
          <a:lstStyle/>
          <a:p>
            <a:r>
              <a:rPr lang="en-US"/>
              <a:t>NS FHS Case Study Repository 2023</a:t>
            </a:r>
          </a:p>
        </p:txBody>
      </p:sp>
      <p:sp>
        <p:nvSpPr>
          <p:cNvPr id="9" name="Slide Number Placeholder 8">
            <a:extLst>
              <a:ext uri="{FF2B5EF4-FFF2-40B4-BE49-F238E27FC236}">
                <a16:creationId xmlns:a16="http://schemas.microsoft.com/office/drawing/2014/main" id="{08FC5B43-B763-47B0-B8CD-F160A6BB2899}"/>
              </a:ext>
            </a:extLst>
          </p:cNvPr>
          <p:cNvSpPr>
            <a:spLocks noGrp="1"/>
          </p:cNvSpPr>
          <p:nvPr>
            <p:ph type="sldNum" sz="quarter" idx="12"/>
          </p:nvPr>
        </p:nvSpPr>
        <p:spPr/>
        <p:txBody>
          <a:bodyPr/>
          <a:lstStyle/>
          <a:p>
            <a:fld id="{C29D117E-458F-49CA-BBEE-5E144AEDD302}" type="slidenum">
              <a:rPr lang="en-US" smtClean="0"/>
              <a:t>‹#›</a:t>
            </a:fld>
            <a:endParaRPr lang="en-US"/>
          </a:p>
        </p:txBody>
      </p:sp>
    </p:spTree>
    <p:extLst>
      <p:ext uri="{BB962C8B-B14F-4D97-AF65-F5344CB8AC3E}">
        <p14:creationId xmlns:p14="http://schemas.microsoft.com/office/powerpoint/2010/main" val="2334549933"/>
      </p:ext>
    </p:extLst>
  </p:cSld>
  <p:clrMapOvr>
    <a:masterClrMapping/>
  </p:clrMapOvr>
  <p:hf sldNum="0"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E65C1-1D7A-4DD3-ABA7-D8D909E70CC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A699A9C-E728-453F-82C8-FDE33919C0C6}"/>
              </a:ext>
            </a:extLst>
          </p:cNvPr>
          <p:cNvSpPr>
            <a:spLocks noGrp="1"/>
          </p:cNvSpPr>
          <p:nvPr>
            <p:ph type="dt" sz="half" idx="10"/>
          </p:nvPr>
        </p:nvSpPr>
        <p:spPr/>
        <p:txBody>
          <a:bodyPr/>
          <a:lstStyle/>
          <a:p>
            <a:fld id="{582C8638-8E0E-4CEF-B80C-D794C2519B41}" type="datetime1">
              <a:rPr lang="en-US" smtClean="0"/>
              <a:t>6/8/2023</a:t>
            </a:fld>
            <a:endParaRPr lang="en-US"/>
          </a:p>
        </p:txBody>
      </p:sp>
      <p:sp>
        <p:nvSpPr>
          <p:cNvPr id="4" name="Footer Placeholder 3">
            <a:extLst>
              <a:ext uri="{FF2B5EF4-FFF2-40B4-BE49-F238E27FC236}">
                <a16:creationId xmlns:a16="http://schemas.microsoft.com/office/drawing/2014/main" id="{DA4A5A25-37DF-479A-9C1F-F51E3DD882A1}"/>
              </a:ext>
            </a:extLst>
          </p:cNvPr>
          <p:cNvSpPr>
            <a:spLocks noGrp="1"/>
          </p:cNvSpPr>
          <p:nvPr>
            <p:ph type="ftr" sz="quarter" idx="11"/>
          </p:nvPr>
        </p:nvSpPr>
        <p:spPr/>
        <p:txBody>
          <a:bodyPr/>
          <a:lstStyle/>
          <a:p>
            <a:r>
              <a:rPr lang="en-US"/>
              <a:t>NS FHS Case Study Repository 2023</a:t>
            </a:r>
          </a:p>
        </p:txBody>
      </p:sp>
      <p:sp>
        <p:nvSpPr>
          <p:cNvPr id="5" name="Slide Number Placeholder 4">
            <a:extLst>
              <a:ext uri="{FF2B5EF4-FFF2-40B4-BE49-F238E27FC236}">
                <a16:creationId xmlns:a16="http://schemas.microsoft.com/office/drawing/2014/main" id="{F0F51CFA-DEFB-48C5-820F-A15C0E58C83A}"/>
              </a:ext>
            </a:extLst>
          </p:cNvPr>
          <p:cNvSpPr>
            <a:spLocks noGrp="1"/>
          </p:cNvSpPr>
          <p:nvPr>
            <p:ph type="sldNum" sz="quarter" idx="12"/>
          </p:nvPr>
        </p:nvSpPr>
        <p:spPr/>
        <p:txBody>
          <a:bodyPr/>
          <a:lstStyle/>
          <a:p>
            <a:fld id="{C29D117E-458F-49CA-BBEE-5E144AEDD302}" type="slidenum">
              <a:rPr lang="en-US" smtClean="0"/>
              <a:t>‹#›</a:t>
            </a:fld>
            <a:endParaRPr lang="en-US"/>
          </a:p>
        </p:txBody>
      </p:sp>
    </p:spTree>
    <p:extLst>
      <p:ext uri="{BB962C8B-B14F-4D97-AF65-F5344CB8AC3E}">
        <p14:creationId xmlns:p14="http://schemas.microsoft.com/office/powerpoint/2010/main" val="3894665465"/>
      </p:ext>
    </p:extLst>
  </p:cSld>
  <p:clrMapOvr>
    <a:masterClrMapping/>
  </p:clrMapOvr>
  <p:hf sldNum="0"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4D0F5E-5DA5-437C-9EAE-6160197DEBFA}"/>
              </a:ext>
            </a:extLst>
          </p:cNvPr>
          <p:cNvSpPr>
            <a:spLocks noGrp="1"/>
          </p:cNvSpPr>
          <p:nvPr>
            <p:ph type="dt" sz="half" idx="10"/>
          </p:nvPr>
        </p:nvSpPr>
        <p:spPr/>
        <p:txBody>
          <a:bodyPr/>
          <a:lstStyle/>
          <a:p>
            <a:fld id="{CA36E63C-DBA4-4B77-BC3B-3A6938426A9A}" type="datetime1">
              <a:rPr lang="en-US" smtClean="0"/>
              <a:t>6/8/2023</a:t>
            </a:fld>
            <a:endParaRPr lang="en-US"/>
          </a:p>
        </p:txBody>
      </p:sp>
      <p:sp>
        <p:nvSpPr>
          <p:cNvPr id="3" name="Footer Placeholder 2">
            <a:extLst>
              <a:ext uri="{FF2B5EF4-FFF2-40B4-BE49-F238E27FC236}">
                <a16:creationId xmlns:a16="http://schemas.microsoft.com/office/drawing/2014/main" id="{E5FF3079-49B8-46F9-B036-3CA4ED5A869C}"/>
              </a:ext>
            </a:extLst>
          </p:cNvPr>
          <p:cNvSpPr>
            <a:spLocks noGrp="1"/>
          </p:cNvSpPr>
          <p:nvPr>
            <p:ph type="ftr" sz="quarter" idx="11"/>
          </p:nvPr>
        </p:nvSpPr>
        <p:spPr/>
        <p:txBody>
          <a:bodyPr/>
          <a:lstStyle/>
          <a:p>
            <a:r>
              <a:rPr lang="en-US"/>
              <a:t>NS FHS Case Study Repository 2023</a:t>
            </a:r>
          </a:p>
        </p:txBody>
      </p:sp>
      <p:sp>
        <p:nvSpPr>
          <p:cNvPr id="4" name="Slide Number Placeholder 3">
            <a:extLst>
              <a:ext uri="{FF2B5EF4-FFF2-40B4-BE49-F238E27FC236}">
                <a16:creationId xmlns:a16="http://schemas.microsoft.com/office/drawing/2014/main" id="{9DEFB0E6-A51C-40CB-9E6D-54D893BD95D7}"/>
              </a:ext>
            </a:extLst>
          </p:cNvPr>
          <p:cNvSpPr>
            <a:spLocks noGrp="1"/>
          </p:cNvSpPr>
          <p:nvPr>
            <p:ph type="sldNum" sz="quarter" idx="12"/>
          </p:nvPr>
        </p:nvSpPr>
        <p:spPr/>
        <p:txBody>
          <a:bodyPr/>
          <a:lstStyle/>
          <a:p>
            <a:fld id="{C29D117E-458F-49CA-BBEE-5E144AEDD302}" type="slidenum">
              <a:rPr lang="en-US" smtClean="0"/>
              <a:t>‹#›</a:t>
            </a:fld>
            <a:endParaRPr lang="en-US"/>
          </a:p>
        </p:txBody>
      </p:sp>
    </p:spTree>
    <p:extLst>
      <p:ext uri="{BB962C8B-B14F-4D97-AF65-F5344CB8AC3E}">
        <p14:creationId xmlns:p14="http://schemas.microsoft.com/office/powerpoint/2010/main" val="2701514426"/>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459EF-5BC6-75B3-B13E-7D360F5B9A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08B9BE-B2B2-6B5D-6178-E950D09878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3C5266-8271-2344-8DA9-774D8EEB0CC8}"/>
              </a:ext>
            </a:extLst>
          </p:cNvPr>
          <p:cNvSpPr>
            <a:spLocks noGrp="1"/>
          </p:cNvSpPr>
          <p:nvPr>
            <p:ph type="dt" sz="half" idx="10"/>
          </p:nvPr>
        </p:nvSpPr>
        <p:spPr/>
        <p:txBody>
          <a:bodyPr/>
          <a:lstStyle/>
          <a:p>
            <a:fld id="{BE3A60F2-256B-4F69-96EC-B406C91DCDFF}" type="datetimeFigureOut">
              <a:rPr lang="en-US" smtClean="0"/>
              <a:t>6/8/2023</a:t>
            </a:fld>
            <a:endParaRPr lang="en-US"/>
          </a:p>
        </p:txBody>
      </p:sp>
      <p:sp>
        <p:nvSpPr>
          <p:cNvPr id="5" name="Footer Placeholder 4">
            <a:extLst>
              <a:ext uri="{FF2B5EF4-FFF2-40B4-BE49-F238E27FC236}">
                <a16:creationId xmlns:a16="http://schemas.microsoft.com/office/drawing/2014/main" id="{1F67662B-1F66-3784-8A8A-2898381226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F7FE09-6890-6C0E-AF69-ACD328DB8CBE}"/>
              </a:ext>
            </a:extLst>
          </p:cNvPr>
          <p:cNvSpPr>
            <a:spLocks noGrp="1"/>
          </p:cNvSpPr>
          <p:nvPr>
            <p:ph type="sldNum" sz="quarter" idx="12"/>
          </p:nvPr>
        </p:nvSpPr>
        <p:spPr/>
        <p:txBody>
          <a:bodyPr/>
          <a:lstStyle/>
          <a:p>
            <a:fld id="{FE08BC93-2923-41CF-9AF8-01AC9D08DDD6}" type="slidenum">
              <a:rPr lang="en-US" smtClean="0"/>
              <a:t>‹#›</a:t>
            </a:fld>
            <a:endParaRPr lang="en-US"/>
          </a:p>
        </p:txBody>
      </p:sp>
    </p:spTree>
    <p:extLst>
      <p:ext uri="{BB962C8B-B14F-4D97-AF65-F5344CB8AC3E}">
        <p14:creationId xmlns:p14="http://schemas.microsoft.com/office/powerpoint/2010/main" val="20440496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41FB6-95E6-4829-89C4-DAC49614EE95}"/>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E1E22151-4F4F-45B8-9B1F-C6ADE5FE3E75}"/>
              </a:ext>
            </a:extLst>
          </p:cNvPr>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E9C9F2-BB98-4BFE-9B54-88838B587892}"/>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DE248F5-E893-4224-A290-9881994701F7}"/>
              </a:ext>
            </a:extLst>
          </p:cNvPr>
          <p:cNvSpPr>
            <a:spLocks noGrp="1"/>
          </p:cNvSpPr>
          <p:nvPr>
            <p:ph type="dt" sz="half" idx="10"/>
          </p:nvPr>
        </p:nvSpPr>
        <p:spPr/>
        <p:txBody>
          <a:bodyPr/>
          <a:lstStyle/>
          <a:p>
            <a:fld id="{CDC2458B-33CB-4C0E-A741-72066AE6B599}" type="datetime1">
              <a:rPr lang="en-US" smtClean="0"/>
              <a:t>6/8/2023</a:t>
            </a:fld>
            <a:endParaRPr lang="en-US"/>
          </a:p>
        </p:txBody>
      </p:sp>
      <p:sp>
        <p:nvSpPr>
          <p:cNvPr id="6" name="Footer Placeholder 5">
            <a:extLst>
              <a:ext uri="{FF2B5EF4-FFF2-40B4-BE49-F238E27FC236}">
                <a16:creationId xmlns:a16="http://schemas.microsoft.com/office/drawing/2014/main" id="{4B4ACE8C-9407-475B-AC7F-8CAEFC7DFC6C}"/>
              </a:ext>
            </a:extLst>
          </p:cNvPr>
          <p:cNvSpPr>
            <a:spLocks noGrp="1"/>
          </p:cNvSpPr>
          <p:nvPr>
            <p:ph type="ftr" sz="quarter" idx="11"/>
          </p:nvPr>
        </p:nvSpPr>
        <p:spPr/>
        <p:txBody>
          <a:bodyPr/>
          <a:lstStyle/>
          <a:p>
            <a:r>
              <a:rPr lang="en-US"/>
              <a:t>NS FHS Case Study Repository 2023</a:t>
            </a:r>
          </a:p>
        </p:txBody>
      </p:sp>
      <p:sp>
        <p:nvSpPr>
          <p:cNvPr id="7" name="Slide Number Placeholder 6">
            <a:extLst>
              <a:ext uri="{FF2B5EF4-FFF2-40B4-BE49-F238E27FC236}">
                <a16:creationId xmlns:a16="http://schemas.microsoft.com/office/drawing/2014/main" id="{3AF217A2-A92A-4ACB-B2D4-DAC2A2F8C8C7}"/>
              </a:ext>
            </a:extLst>
          </p:cNvPr>
          <p:cNvSpPr>
            <a:spLocks noGrp="1"/>
          </p:cNvSpPr>
          <p:nvPr>
            <p:ph type="sldNum" sz="quarter" idx="12"/>
          </p:nvPr>
        </p:nvSpPr>
        <p:spPr/>
        <p:txBody>
          <a:bodyPr/>
          <a:lstStyle/>
          <a:p>
            <a:fld id="{C29D117E-458F-49CA-BBEE-5E144AEDD302}" type="slidenum">
              <a:rPr lang="en-US" smtClean="0"/>
              <a:t>‹#›</a:t>
            </a:fld>
            <a:endParaRPr lang="en-US"/>
          </a:p>
        </p:txBody>
      </p:sp>
    </p:spTree>
    <p:extLst>
      <p:ext uri="{BB962C8B-B14F-4D97-AF65-F5344CB8AC3E}">
        <p14:creationId xmlns:p14="http://schemas.microsoft.com/office/powerpoint/2010/main" val="1357472943"/>
      </p:ext>
    </p:extLst>
  </p:cSld>
  <p:clrMapOvr>
    <a:masterClrMapping/>
  </p:clrMapOvr>
  <p:hf sldNum="0" hd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9E92D-6ECE-4310-A71B-B59D6A7E27BD}"/>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24FA15E6-014B-47C6-B0CC-A9958A627315}"/>
              </a:ext>
            </a:extLst>
          </p:cNvPr>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EC323AD-6AB5-4CD6-A5E0-23EC92D67947}"/>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A96D06A-405C-434C-B476-21FDDD7CBCED}"/>
              </a:ext>
            </a:extLst>
          </p:cNvPr>
          <p:cNvSpPr>
            <a:spLocks noGrp="1"/>
          </p:cNvSpPr>
          <p:nvPr>
            <p:ph type="dt" sz="half" idx="10"/>
          </p:nvPr>
        </p:nvSpPr>
        <p:spPr/>
        <p:txBody>
          <a:bodyPr/>
          <a:lstStyle/>
          <a:p>
            <a:fld id="{7988ED3C-6E35-4460-A7AA-0CFF9DD5271B}" type="datetime1">
              <a:rPr lang="en-US" smtClean="0"/>
              <a:t>6/8/2023</a:t>
            </a:fld>
            <a:endParaRPr lang="en-US"/>
          </a:p>
        </p:txBody>
      </p:sp>
      <p:sp>
        <p:nvSpPr>
          <p:cNvPr id="6" name="Footer Placeholder 5">
            <a:extLst>
              <a:ext uri="{FF2B5EF4-FFF2-40B4-BE49-F238E27FC236}">
                <a16:creationId xmlns:a16="http://schemas.microsoft.com/office/drawing/2014/main" id="{3A4DEA39-F21C-4884-8E8F-9BF3C78129D2}"/>
              </a:ext>
            </a:extLst>
          </p:cNvPr>
          <p:cNvSpPr>
            <a:spLocks noGrp="1"/>
          </p:cNvSpPr>
          <p:nvPr>
            <p:ph type="ftr" sz="quarter" idx="11"/>
          </p:nvPr>
        </p:nvSpPr>
        <p:spPr/>
        <p:txBody>
          <a:bodyPr/>
          <a:lstStyle/>
          <a:p>
            <a:r>
              <a:rPr lang="en-US"/>
              <a:t>NS FHS Case Study Repository 2023</a:t>
            </a:r>
          </a:p>
        </p:txBody>
      </p:sp>
      <p:sp>
        <p:nvSpPr>
          <p:cNvPr id="7" name="Slide Number Placeholder 6">
            <a:extLst>
              <a:ext uri="{FF2B5EF4-FFF2-40B4-BE49-F238E27FC236}">
                <a16:creationId xmlns:a16="http://schemas.microsoft.com/office/drawing/2014/main" id="{F6386EC5-0AF2-4B7F-B1F8-E679E1741DBC}"/>
              </a:ext>
            </a:extLst>
          </p:cNvPr>
          <p:cNvSpPr>
            <a:spLocks noGrp="1"/>
          </p:cNvSpPr>
          <p:nvPr>
            <p:ph type="sldNum" sz="quarter" idx="12"/>
          </p:nvPr>
        </p:nvSpPr>
        <p:spPr/>
        <p:txBody>
          <a:bodyPr/>
          <a:lstStyle/>
          <a:p>
            <a:fld id="{C29D117E-458F-49CA-BBEE-5E144AEDD302}" type="slidenum">
              <a:rPr lang="en-US" smtClean="0"/>
              <a:t>‹#›</a:t>
            </a:fld>
            <a:endParaRPr lang="en-US"/>
          </a:p>
        </p:txBody>
      </p:sp>
    </p:spTree>
    <p:extLst>
      <p:ext uri="{BB962C8B-B14F-4D97-AF65-F5344CB8AC3E}">
        <p14:creationId xmlns:p14="http://schemas.microsoft.com/office/powerpoint/2010/main" val="1042199515"/>
      </p:ext>
    </p:extLst>
  </p:cSld>
  <p:clrMapOvr>
    <a:masterClrMapping/>
  </p:clrMapOvr>
  <p:hf sldNum="0" hd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E73D3-6A8E-433A-9AF5-B7C2799AF0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7580E4D-D476-48CA-8602-14DFFF3086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D3D38D-9792-46C0-AA94-EC6DBCD6C7DE}"/>
              </a:ext>
            </a:extLst>
          </p:cNvPr>
          <p:cNvSpPr>
            <a:spLocks noGrp="1"/>
          </p:cNvSpPr>
          <p:nvPr>
            <p:ph type="dt" sz="half" idx="10"/>
          </p:nvPr>
        </p:nvSpPr>
        <p:spPr/>
        <p:txBody>
          <a:bodyPr/>
          <a:lstStyle/>
          <a:p>
            <a:fld id="{45DFC3DB-5740-46B8-B591-A80DD9A668BC}" type="datetime1">
              <a:rPr lang="en-US" smtClean="0"/>
              <a:t>6/8/2023</a:t>
            </a:fld>
            <a:endParaRPr lang="en-US"/>
          </a:p>
        </p:txBody>
      </p:sp>
      <p:sp>
        <p:nvSpPr>
          <p:cNvPr id="5" name="Footer Placeholder 4">
            <a:extLst>
              <a:ext uri="{FF2B5EF4-FFF2-40B4-BE49-F238E27FC236}">
                <a16:creationId xmlns:a16="http://schemas.microsoft.com/office/drawing/2014/main" id="{CB00393E-B3F6-4973-A26C-F6995F542171}"/>
              </a:ext>
            </a:extLst>
          </p:cNvPr>
          <p:cNvSpPr>
            <a:spLocks noGrp="1"/>
          </p:cNvSpPr>
          <p:nvPr>
            <p:ph type="ftr" sz="quarter" idx="11"/>
          </p:nvPr>
        </p:nvSpPr>
        <p:spPr/>
        <p:txBody>
          <a:bodyPr/>
          <a:lstStyle/>
          <a:p>
            <a:r>
              <a:rPr lang="en-US"/>
              <a:t>NS FHS Case Study Repository 2023</a:t>
            </a:r>
          </a:p>
        </p:txBody>
      </p:sp>
      <p:sp>
        <p:nvSpPr>
          <p:cNvPr id="6" name="Slide Number Placeholder 5">
            <a:extLst>
              <a:ext uri="{FF2B5EF4-FFF2-40B4-BE49-F238E27FC236}">
                <a16:creationId xmlns:a16="http://schemas.microsoft.com/office/drawing/2014/main" id="{B047C94D-0558-4710-909E-448B44B45792}"/>
              </a:ext>
            </a:extLst>
          </p:cNvPr>
          <p:cNvSpPr>
            <a:spLocks noGrp="1"/>
          </p:cNvSpPr>
          <p:nvPr>
            <p:ph type="sldNum" sz="quarter" idx="12"/>
          </p:nvPr>
        </p:nvSpPr>
        <p:spPr/>
        <p:txBody>
          <a:bodyPr/>
          <a:lstStyle/>
          <a:p>
            <a:fld id="{C29D117E-458F-49CA-BBEE-5E144AEDD302}" type="slidenum">
              <a:rPr lang="en-US" smtClean="0"/>
              <a:t>‹#›</a:t>
            </a:fld>
            <a:endParaRPr lang="en-US"/>
          </a:p>
        </p:txBody>
      </p:sp>
    </p:spTree>
    <p:extLst>
      <p:ext uri="{BB962C8B-B14F-4D97-AF65-F5344CB8AC3E}">
        <p14:creationId xmlns:p14="http://schemas.microsoft.com/office/powerpoint/2010/main" val="2472557607"/>
      </p:ext>
    </p:extLst>
  </p:cSld>
  <p:clrMapOvr>
    <a:masterClrMapping/>
  </p:clrMapOvr>
  <p:hf sldNum="0" hd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E92BE4-89A7-4C34-BC96-B2A16E9F4314}"/>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A3211B-C665-4DC1-8DD8-3F2B862374BC}"/>
              </a:ext>
            </a:extLst>
          </p:cNvPr>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866EB7-5185-4F84-9743-425C097DCE46}"/>
              </a:ext>
            </a:extLst>
          </p:cNvPr>
          <p:cNvSpPr>
            <a:spLocks noGrp="1"/>
          </p:cNvSpPr>
          <p:nvPr>
            <p:ph type="dt" sz="half" idx="10"/>
          </p:nvPr>
        </p:nvSpPr>
        <p:spPr/>
        <p:txBody>
          <a:bodyPr/>
          <a:lstStyle/>
          <a:p>
            <a:fld id="{59C0DACA-8711-4AED-8B42-537B24C3FEDB}" type="datetime1">
              <a:rPr lang="en-US" smtClean="0"/>
              <a:t>6/8/2023</a:t>
            </a:fld>
            <a:endParaRPr lang="en-US"/>
          </a:p>
        </p:txBody>
      </p:sp>
      <p:sp>
        <p:nvSpPr>
          <p:cNvPr id="5" name="Footer Placeholder 4">
            <a:extLst>
              <a:ext uri="{FF2B5EF4-FFF2-40B4-BE49-F238E27FC236}">
                <a16:creationId xmlns:a16="http://schemas.microsoft.com/office/drawing/2014/main" id="{442D2D36-084B-4267-952A-92E359470204}"/>
              </a:ext>
            </a:extLst>
          </p:cNvPr>
          <p:cNvSpPr>
            <a:spLocks noGrp="1"/>
          </p:cNvSpPr>
          <p:nvPr>
            <p:ph type="ftr" sz="quarter" idx="11"/>
          </p:nvPr>
        </p:nvSpPr>
        <p:spPr/>
        <p:txBody>
          <a:bodyPr/>
          <a:lstStyle/>
          <a:p>
            <a:r>
              <a:rPr lang="en-US"/>
              <a:t>NS FHS Case Study Repository 2023</a:t>
            </a:r>
          </a:p>
        </p:txBody>
      </p:sp>
      <p:sp>
        <p:nvSpPr>
          <p:cNvPr id="6" name="Slide Number Placeholder 5">
            <a:extLst>
              <a:ext uri="{FF2B5EF4-FFF2-40B4-BE49-F238E27FC236}">
                <a16:creationId xmlns:a16="http://schemas.microsoft.com/office/drawing/2014/main" id="{13D684AD-EE7F-47E4-8643-6AD1D68EBE9D}"/>
              </a:ext>
            </a:extLst>
          </p:cNvPr>
          <p:cNvSpPr>
            <a:spLocks noGrp="1"/>
          </p:cNvSpPr>
          <p:nvPr>
            <p:ph type="sldNum" sz="quarter" idx="12"/>
          </p:nvPr>
        </p:nvSpPr>
        <p:spPr/>
        <p:txBody>
          <a:bodyPr/>
          <a:lstStyle/>
          <a:p>
            <a:fld id="{C29D117E-458F-49CA-BBEE-5E144AEDD302}" type="slidenum">
              <a:rPr lang="en-US" smtClean="0"/>
              <a:t>‹#›</a:t>
            </a:fld>
            <a:endParaRPr lang="en-US"/>
          </a:p>
        </p:txBody>
      </p:sp>
    </p:spTree>
    <p:extLst>
      <p:ext uri="{BB962C8B-B14F-4D97-AF65-F5344CB8AC3E}">
        <p14:creationId xmlns:p14="http://schemas.microsoft.com/office/powerpoint/2010/main" val="1457540874"/>
      </p:ext>
    </p:extLst>
  </p:cSld>
  <p:clrMapOvr>
    <a:masterClrMapping/>
  </p:clrMapOvr>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text" type="tx">
  <p:cSld name="Title and tex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609600" y="274637"/>
            <a:ext cx="10972800" cy="11430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2"/>
              </a:buClr>
              <a:buSzPts val="1400"/>
              <a:buFont typeface="Arial"/>
              <a:buNone/>
              <a:defRPr sz="33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chemeClr val="dk2"/>
              </a:buClr>
              <a:buSzPts val="1400"/>
              <a:buFont typeface="Arial"/>
              <a:buNone/>
              <a:defRPr sz="33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1400"/>
              <a:buFont typeface="Arial"/>
              <a:buNone/>
              <a:defRPr sz="33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1400"/>
              <a:buFont typeface="Arial"/>
              <a:buNone/>
              <a:defRPr sz="33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1400"/>
              <a:buFont typeface="Arial"/>
              <a:buNone/>
              <a:defRPr sz="33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1400"/>
              <a:buFont typeface="Arial"/>
              <a:buNone/>
              <a:defRPr sz="33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1400"/>
              <a:buFont typeface="Arial"/>
              <a:buNone/>
              <a:defRPr sz="33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1400"/>
              <a:buFont typeface="Arial"/>
              <a:buNone/>
              <a:defRPr sz="33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1400"/>
              <a:buFont typeface="Arial"/>
              <a:buNone/>
              <a:defRPr sz="3300" b="0" i="0" u="none" strike="noStrike" cap="none">
                <a:solidFill>
                  <a:schemeClr val="dk2"/>
                </a:solidFill>
                <a:latin typeface="Arial"/>
                <a:ea typeface="Arial"/>
                <a:cs typeface="Arial"/>
                <a:sym typeface="Arial"/>
              </a:defRPr>
            </a:lvl9pPr>
          </a:lstStyle>
          <a:p>
            <a:endParaRPr/>
          </a:p>
        </p:txBody>
      </p:sp>
      <p:sp>
        <p:nvSpPr>
          <p:cNvPr id="23" name="Google Shape;23;p3"/>
          <p:cNvSpPr txBox="1">
            <a:spLocks noGrp="1"/>
          </p:cNvSpPr>
          <p:nvPr>
            <p:ph type="body" idx="1"/>
          </p:nvPr>
        </p:nvSpPr>
        <p:spPr>
          <a:xfrm>
            <a:off x="609600" y="1600200"/>
            <a:ext cx="10972800" cy="4525962"/>
          </a:xfrm>
          <a:prstGeom prst="rect">
            <a:avLst/>
          </a:prstGeom>
          <a:noFill/>
          <a:ln>
            <a:noFill/>
          </a:ln>
        </p:spPr>
        <p:txBody>
          <a:bodyPr spcFirstLastPara="1" wrap="square" lIns="91425" tIns="91425" rIns="91425" bIns="91425" anchor="t" anchorCtr="0"/>
          <a:lstStyle>
            <a:lvl1pPr marL="342900" marR="0" lvl="0" indent="-323850" algn="l" rtl="0">
              <a:lnSpc>
                <a:spcPct val="100000"/>
              </a:lnSpc>
              <a:spcBef>
                <a:spcPts val="480"/>
              </a:spcBef>
              <a:spcAft>
                <a:spcPts val="0"/>
              </a:spcAft>
              <a:buClr>
                <a:schemeClr val="dk1"/>
              </a:buClr>
              <a:buSzPts val="3200"/>
              <a:buFont typeface="Arial"/>
              <a:buChar char="•"/>
              <a:defRPr sz="2400" b="0" i="0" u="none" strike="noStrike" cap="none">
                <a:solidFill>
                  <a:schemeClr val="dk1"/>
                </a:solidFill>
                <a:latin typeface="Arial"/>
                <a:ea typeface="Arial"/>
                <a:cs typeface="Arial"/>
                <a:sym typeface="Arial"/>
              </a:defRPr>
            </a:lvl1pPr>
            <a:lvl2pPr marL="685800" marR="0" lvl="1" indent="-304800" algn="l" rtl="0">
              <a:lnSpc>
                <a:spcPct val="100000"/>
              </a:lnSpc>
              <a:spcBef>
                <a:spcPts val="420"/>
              </a:spcBef>
              <a:spcAft>
                <a:spcPts val="0"/>
              </a:spcAft>
              <a:buClr>
                <a:schemeClr val="dk1"/>
              </a:buClr>
              <a:buSzPts val="2800"/>
              <a:buFont typeface="Arial"/>
              <a:buChar char="–"/>
              <a:defRPr sz="2100" b="0" i="0" u="none" strike="noStrike" cap="none">
                <a:solidFill>
                  <a:schemeClr val="dk1"/>
                </a:solidFill>
                <a:latin typeface="Arial"/>
                <a:ea typeface="Arial"/>
                <a:cs typeface="Arial"/>
                <a:sym typeface="Arial"/>
              </a:defRPr>
            </a:lvl2pPr>
            <a:lvl3pPr marL="1028700" marR="0" lvl="2" indent="-285750" algn="l" rtl="0">
              <a:lnSpc>
                <a:spcPct val="100000"/>
              </a:lnSpc>
              <a:spcBef>
                <a:spcPts val="360"/>
              </a:spcBef>
              <a:spcAft>
                <a:spcPts val="0"/>
              </a:spcAft>
              <a:buClr>
                <a:schemeClr val="dk1"/>
              </a:buClr>
              <a:buSzPts val="2400"/>
              <a:buFont typeface="Arial"/>
              <a:buChar char="•"/>
              <a:defRPr sz="1800" b="0" i="0" u="none" strike="noStrike" cap="none">
                <a:solidFill>
                  <a:schemeClr val="dk1"/>
                </a:solidFill>
                <a:latin typeface="Arial"/>
                <a:ea typeface="Arial"/>
                <a:cs typeface="Arial"/>
                <a:sym typeface="Arial"/>
              </a:defRPr>
            </a:lvl3pPr>
            <a:lvl4pPr marL="1371600" marR="0" lvl="3" indent="-266700" algn="l" rtl="0">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Arial"/>
                <a:ea typeface="Arial"/>
                <a:cs typeface="Arial"/>
                <a:sym typeface="Arial"/>
              </a:defRPr>
            </a:lvl4pPr>
            <a:lvl5pPr marL="1714500" marR="0" lvl="4" indent="-266700" algn="l" rtl="0">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Arial"/>
                <a:ea typeface="Arial"/>
                <a:cs typeface="Arial"/>
                <a:sym typeface="Arial"/>
              </a:defRPr>
            </a:lvl5pPr>
            <a:lvl6pPr marL="2057400" marR="0" lvl="5" indent="-266700" algn="l" rtl="0">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Arial"/>
                <a:ea typeface="Arial"/>
                <a:cs typeface="Arial"/>
                <a:sym typeface="Arial"/>
              </a:defRPr>
            </a:lvl6pPr>
            <a:lvl7pPr marL="2400300" marR="0" lvl="6" indent="-266700" algn="l" rtl="0">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Arial"/>
                <a:ea typeface="Arial"/>
                <a:cs typeface="Arial"/>
                <a:sym typeface="Arial"/>
              </a:defRPr>
            </a:lvl7pPr>
            <a:lvl8pPr marL="2743200" marR="0" lvl="7" indent="-266700" algn="l" rtl="0">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Arial"/>
                <a:ea typeface="Arial"/>
                <a:cs typeface="Arial"/>
                <a:sym typeface="Arial"/>
              </a:defRPr>
            </a:lvl8pPr>
            <a:lvl9pPr marL="3086100" marR="0" lvl="8" indent="-266700" algn="l" rtl="0">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Arial"/>
                <a:ea typeface="Arial"/>
                <a:cs typeface="Arial"/>
                <a:sym typeface="Arial"/>
              </a:defRPr>
            </a:lvl9pPr>
          </a:lstStyle>
          <a:p>
            <a:endParaRPr/>
          </a:p>
        </p:txBody>
      </p:sp>
      <p:sp>
        <p:nvSpPr>
          <p:cNvPr id="24" name="Google Shape;24;p3"/>
          <p:cNvSpPr txBox="1">
            <a:spLocks noGrp="1"/>
          </p:cNvSpPr>
          <p:nvPr>
            <p:ph type="dt" idx="10"/>
          </p:nvPr>
        </p:nvSpPr>
        <p:spPr>
          <a:xfrm>
            <a:off x="609600" y="6245225"/>
            <a:ext cx="2844800" cy="47625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000000"/>
              </a:buClr>
              <a:buSzPts val="1400"/>
              <a:buFont typeface="Arial"/>
              <a:buNone/>
              <a:defRPr sz="105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imes New Roman"/>
                <a:ea typeface="Times New Roman"/>
                <a:cs typeface="Times New Roman"/>
                <a:sym typeface="Times New Roman"/>
              </a:defRPr>
            </a:lvl9pPr>
          </a:lstStyle>
          <a:p>
            <a:fld id="{1CA168A8-255C-43E7-8FCF-0B19747831DF}" type="datetime1">
              <a:rPr lang="en-US" smtClean="0"/>
              <a:t>6/8/2023</a:t>
            </a:fld>
            <a:endParaRPr/>
          </a:p>
        </p:txBody>
      </p:sp>
      <p:sp>
        <p:nvSpPr>
          <p:cNvPr id="25" name="Google Shape;25;p3"/>
          <p:cNvSpPr txBox="1">
            <a:spLocks noGrp="1"/>
          </p:cNvSpPr>
          <p:nvPr>
            <p:ph type="ftr" idx="11"/>
          </p:nvPr>
        </p:nvSpPr>
        <p:spPr>
          <a:xfrm>
            <a:off x="4165600" y="6245225"/>
            <a:ext cx="3860800" cy="47625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rgbClr val="000000"/>
              </a:buClr>
              <a:buSzPts val="1400"/>
              <a:buFont typeface="Arial"/>
              <a:buNone/>
              <a:defRPr sz="105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imes New Roman"/>
                <a:ea typeface="Times New Roman"/>
                <a:cs typeface="Times New Roman"/>
                <a:sym typeface="Times New Roman"/>
              </a:defRPr>
            </a:lvl9pPr>
          </a:lstStyle>
          <a:p>
            <a:r>
              <a:rPr lang="en-US"/>
              <a:t>NS FHS Case Study Repository 2023</a:t>
            </a:r>
            <a:endParaRPr/>
          </a:p>
        </p:txBody>
      </p:sp>
      <p:sp>
        <p:nvSpPr>
          <p:cNvPr id="26" name="Google Shape;26;p3"/>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Arial"/>
              <a:buNone/>
              <a:defRPr sz="105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05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05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05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05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05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05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05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050" b="0" i="0" u="none" strike="noStrike" cap="none">
                <a:solidFill>
                  <a:schemeClr val="dk1"/>
                </a:solidFill>
                <a:latin typeface="Arial"/>
                <a:ea typeface="Arial"/>
                <a:cs typeface="Arial"/>
                <a:sym typeface="Arial"/>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194293136"/>
      </p:ext>
    </p:extLst>
  </p:cSld>
  <p:clrMapOvr>
    <a:masterClrMapping/>
  </p:clrMapOvr>
  <p:hf sldNum="0" hd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175A2-3C48-4347-9A01-BF7ED515A0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09CF32-C2E5-4737-A92E-F8DB6735B0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BA660F-B8AE-4587-9271-6E752AB56F56}"/>
              </a:ext>
            </a:extLst>
          </p:cNvPr>
          <p:cNvSpPr>
            <a:spLocks noGrp="1"/>
          </p:cNvSpPr>
          <p:nvPr>
            <p:ph type="dt" sz="half" idx="10"/>
          </p:nvPr>
        </p:nvSpPr>
        <p:spPr/>
        <p:txBody>
          <a:bodyPr/>
          <a:lstStyle/>
          <a:p>
            <a:fld id="{E74482F7-102A-4412-9658-FB449425F45D}" type="datetime1">
              <a:rPr lang="en-US" smtClean="0"/>
              <a:t>6/8/2023</a:t>
            </a:fld>
            <a:endParaRPr lang="en-US"/>
          </a:p>
        </p:txBody>
      </p:sp>
      <p:sp>
        <p:nvSpPr>
          <p:cNvPr id="5" name="Footer Placeholder 4">
            <a:extLst>
              <a:ext uri="{FF2B5EF4-FFF2-40B4-BE49-F238E27FC236}">
                <a16:creationId xmlns:a16="http://schemas.microsoft.com/office/drawing/2014/main" id="{C514AAA9-69FE-48AD-8EAB-4422AAA434F9}"/>
              </a:ext>
            </a:extLst>
          </p:cNvPr>
          <p:cNvSpPr>
            <a:spLocks noGrp="1"/>
          </p:cNvSpPr>
          <p:nvPr>
            <p:ph type="ftr" sz="quarter" idx="11"/>
          </p:nvPr>
        </p:nvSpPr>
        <p:spPr/>
        <p:txBody>
          <a:bodyPr/>
          <a:lstStyle/>
          <a:p>
            <a:r>
              <a:rPr lang="en-US"/>
              <a:t>NS FHS Case Study Repository 2023</a:t>
            </a:r>
          </a:p>
        </p:txBody>
      </p:sp>
      <p:sp>
        <p:nvSpPr>
          <p:cNvPr id="6" name="Slide Number Placeholder 5">
            <a:extLst>
              <a:ext uri="{FF2B5EF4-FFF2-40B4-BE49-F238E27FC236}">
                <a16:creationId xmlns:a16="http://schemas.microsoft.com/office/drawing/2014/main" id="{7D563A0A-E6A3-4C93-ADE8-3C522DECF210}"/>
              </a:ext>
            </a:extLst>
          </p:cNvPr>
          <p:cNvSpPr>
            <a:spLocks noGrp="1"/>
          </p:cNvSpPr>
          <p:nvPr>
            <p:ph type="sldNum" sz="quarter" idx="12"/>
          </p:nvPr>
        </p:nvSpPr>
        <p:spPr/>
        <p:txBody>
          <a:bodyPr/>
          <a:lstStyle/>
          <a:p>
            <a:fld id="{C29D117E-458F-49CA-BBEE-5E144AEDD302}" type="slidenum">
              <a:rPr lang="en-US" smtClean="0"/>
              <a:t>‹#›</a:t>
            </a:fld>
            <a:endParaRPr lang="en-US"/>
          </a:p>
        </p:txBody>
      </p:sp>
    </p:spTree>
    <p:extLst>
      <p:ext uri="{BB962C8B-B14F-4D97-AF65-F5344CB8AC3E}">
        <p14:creationId xmlns:p14="http://schemas.microsoft.com/office/powerpoint/2010/main" val="11280922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33919-2BAF-45A0-9171-3615776A80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ECB5AE-0583-414A-BE42-B00215CCFF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EEA1B7-32BA-401B-98DB-DB37571EF82C}"/>
              </a:ext>
            </a:extLst>
          </p:cNvPr>
          <p:cNvSpPr>
            <a:spLocks noGrp="1"/>
          </p:cNvSpPr>
          <p:nvPr>
            <p:ph type="dt" sz="half" idx="10"/>
          </p:nvPr>
        </p:nvSpPr>
        <p:spPr/>
        <p:txBody>
          <a:bodyPr/>
          <a:lstStyle/>
          <a:p>
            <a:fld id="{2806FA78-B8CB-4DBE-A9AF-7A41AFDB7CFD}" type="datetime1">
              <a:rPr lang="en-US" smtClean="0"/>
              <a:t>6/8/2023</a:t>
            </a:fld>
            <a:endParaRPr lang="en-US"/>
          </a:p>
        </p:txBody>
      </p:sp>
      <p:sp>
        <p:nvSpPr>
          <p:cNvPr id="5" name="Footer Placeholder 4">
            <a:extLst>
              <a:ext uri="{FF2B5EF4-FFF2-40B4-BE49-F238E27FC236}">
                <a16:creationId xmlns:a16="http://schemas.microsoft.com/office/drawing/2014/main" id="{BE42AD74-6E26-4059-8C00-F3878A5098DF}"/>
              </a:ext>
            </a:extLst>
          </p:cNvPr>
          <p:cNvSpPr>
            <a:spLocks noGrp="1"/>
          </p:cNvSpPr>
          <p:nvPr>
            <p:ph type="ftr" sz="quarter" idx="11"/>
          </p:nvPr>
        </p:nvSpPr>
        <p:spPr/>
        <p:txBody>
          <a:bodyPr/>
          <a:lstStyle/>
          <a:p>
            <a:r>
              <a:rPr lang="en-US"/>
              <a:t>NS FHS Case Study Repository 2023</a:t>
            </a:r>
          </a:p>
        </p:txBody>
      </p:sp>
      <p:sp>
        <p:nvSpPr>
          <p:cNvPr id="6" name="Slide Number Placeholder 5">
            <a:extLst>
              <a:ext uri="{FF2B5EF4-FFF2-40B4-BE49-F238E27FC236}">
                <a16:creationId xmlns:a16="http://schemas.microsoft.com/office/drawing/2014/main" id="{8A135D70-2529-4DEB-B479-BB0707FE5CED}"/>
              </a:ext>
            </a:extLst>
          </p:cNvPr>
          <p:cNvSpPr>
            <a:spLocks noGrp="1"/>
          </p:cNvSpPr>
          <p:nvPr>
            <p:ph type="sldNum" sz="quarter" idx="12"/>
          </p:nvPr>
        </p:nvSpPr>
        <p:spPr/>
        <p:txBody>
          <a:bodyPr/>
          <a:lstStyle/>
          <a:p>
            <a:fld id="{C29D117E-458F-49CA-BBEE-5E144AEDD302}" type="slidenum">
              <a:rPr lang="en-US" smtClean="0"/>
              <a:t>‹#›</a:t>
            </a:fld>
            <a:endParaRPr lang="en-US"/>
          </a:p>
        </p:txBody>
      </p:sp>
    </p:spTree>
    <p:extLst>
      <p:ext uri="{BB962C8B-B14F-4D97-AF65-F5344CB8AC3E}">
        <p14:creationId xmlns:p14="http://schemas.microsoft.com/office/powerpoint/2010/main" val="3691035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D54B5-DF4F-4DCE-9869-91464DB84B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79C05F0-FBB5-4ACD-B2AE-E595EBE649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7806A6-5829-4AEA-9D08-1D9CDE448E55}"/>
              </a:ext>
            </a:extLst>
          </p:cNvPr>
          <p:cNvSpPr>
            <a:spLocks noGrp="1"/>
          </p:cNvSpPr>
          <p:nvPr>
            <p:ph type="dt" sz="half" idx="10"/>
          </p:nvPr>
        </p:nvSpPr>
        <p:spPr/>
        <p:txBody>
          <a:bodyPr/>
          <a:lstStyle/>
          <a:p>
            <a:fld id="{7280B545-F3A0-4D36-8883-581FA1E9D0B1}" type="datetime1">
              <a:rPr lang="en-US" smtClean="0"/>
              <a:t>6/8/2023</a:t>
            </a:fld>
            <a:endParaRPr lang="en-US"/>
          </a:p>
        </p:txBody>
      </p:sp>
      <p:sp>
        <p:nvSpPr>
          <p:cNvPr id="5" name="Footer Placeholder 4">
            <a:extLst>
              <a:ext uri="{FF2B5EF4-FFF2-40B4-BE49-F238E27FC236}">
                <a16:creationId xmlns:a16="http://schemas.microsoft.com/office/drawing/2014/main" id="{E2B80C92-6AF7-4DA8-9F95-241E7498283F}"/>
              </a:ext>
            </a:extLst>
          </p:cNvPr>
          <p:cNvSpPr>
            <a:spLocks noGrp="1"/>
          </p:cNvSpPr>
          <p:nvPr>
            <p:ph type="ftr" sz="quarter" idx="11"/>
          </p:nvPr>
        </p:nvSpPr>
        <p:spPr/>
        <p:txBody>
          <a:bodyPr/>
          <a:lstStyle/>
          <a:p>
            <a:r>
              <a:rPr lang="en-US"/>
              <a:t>NS FHS Case Study Repository 2023</a:t>
            </a:r>
          </a:p>
        </p:txBody>
      </p:sp>
      <p:sp>
        <p:nvSpPr>
          <p:cNvPr id="6" name="Slide Number Placeholder 5">
            <a:extLst>
              <a:ext uri="{FF2B5EF4-FFF2-40B4-BE49-F238E27FC236}">
                <a16:creationId xmlns:a16="http://schemas.microsoft.com/office/drawing/2014/main" id="{918758D0-677B-4AE9-97DD-CBFA87960E73}"/>
              </a:ext>
            </a:extLst>
          </p:cNvPr>
          <p:cNvSpPr>
            <a:spLocks noGrp="1"/>
          </p:cNvSpPr>
          <p:nvPr>
            <p:ph type="sldNum" sz="quarter" idx="12"/>
          </p:nvPr>
        </p:nvSpPr>
        <p:spPr/>
        <p:txBody>
          <a:bodyPr/>
          <a:lstStyle/>
          <a:p>
            <a:fld id="{C29D117E-458F-49CA-BBEE-5E144AEDD302}" type="slidenum">
              <a:rPr lang="en-US" smtClean="0"/>
              <a:t>‹#›</a:t>
            </a:fld>
            <a:endParaRPr lang="en-US"/>
          </a:p>
        </p:txBody>
      </p:sp>
    </p:spTree>
    <p:extLst>
      <p:ext uri="{BB962C8B-B14F-4D97-AF65-F5344CB8AC3E}">
        <p14:creationId xmlns:p14="http://schemas.microsoft.com/office/powerpoint/2010/main" val="32212302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7E524-89BC-4E88-AAA2-8B5B7E05EE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4CB730-7CE1-41A4-8887-7061FDE55C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CD794C-B5AE-4018-AC0C-01CC85E956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1FE22F-B30B-43A8-BE85-7F8B4391BC01}"/>
              </a:ext>
            </a:extLst>
          </p:cNvPr>
          <p:cNvSpPr>
            <a:spLocks noGrp="1"/>
          </p:cNvSpPr>
          <p:nvPr>
            <p:ph type="dt" sz="half" idx="10"/>
          </p:nvPr>
        </p:nvSpPr>
        <p:spPr/>
        <p:txBody>
          <a:bodyPr/>
          <a:lstStyle/>
          <a:p>
            <a:fld id="{8ECC235A-F34A-4823-B0FA-EC0EFD6BC8C0}" type="datetime1">
              <a:rPr lang="en-US" smtClean="0"/>
              <a:t>6/8/2023</a:t>
            </a:fld>
            <a:endParaRPr lang="en-US"/>
          </a:p>
        </p:txBody>
      </p:sp>
      <p:sp>
        <p:nvSpPr>
          <p:cNvPr id="6" name="Footer Placeholder 5">
            <a:extLst>
              <a:ext uri="{FF2B5EF4-FFF2-40B4-BE49-F238E27FC236}">
                <a16:creationId xmlns:a16="http://schemas.microsoft.com/office/drawing/2014/main" id="{C2609B84-FC79-4062-9A6E-4A787880B00A}"/>
              </a:ext>
            </a:extLst>
          </p:cNvPr>
          <p:cNvSpPr>
            <a:spLocks noGrp="1"/>
          </p:cNvSpPr>
          <p:nvPr>
            <p:ph type="ftr" sz="quarter" idx="11"/>
          </p:nvPr>
        </p:nvSpPr>
        <p:spPr/>
        <p:txBody>
          <a:bodyPr/>
          <a:lstStyle/>
          <a:p>
            <a:r>
              <a:rPr lang="en-US"/>
              <a:t>NS FHS Case Study Repository 2023</a:t>
            </a:r>
          </a:p>
        </p:txBody>
      </p:sp>
      <p:sp>
        <p:nvSpPr>
          <p:cNvPr id="7" name="Slide Number Placeholder 6">
            <a:extLst>
              <a:ext uri="{FF2B5EF4-FFF2-40B4-BE49-F238E27FC236}">
                <a16:creationId xmlns:a16="http://schemas.microsoft.com/office/drawing/2014/main" id="{7B837D4F-2FF6-4B8D-AC17-6467AC1EE2CE}"/>
              </a:ext>
            </a:extLst>
          </p:cNvPr>
          <p:cNvSpPr>
            <a:spLocks noGrp="1"/>
          </p:cNvSpPr>
          <p:nvPr>
            <p:ph type="sldNum" sz="quarter" idx="12"/>
          </p:nvPr>
        </p:nvSpPr>
        <p:spPr/>
        <p:txBody>
          <a:bodyPr/>
          <a:lstStyle/>
          <a:p>
            <a:fld id="{C29D117E-458F-49CA-BBEE-5E144AEDD302}" type="slidenum">
              <a:rPr lang="en-US" smtClean="0"/>
              <a:t>‹#›</a:t>
            </a:fld>
            <a:endParaRPr lang="en-US"/>
          </a:p>
        </p:txBody>
      </p:sp>
    </p:spTree>
    <p:extLst>
      <p:ext uri="{BB962C8B-B14F-4D97-AF65-F5344CB8AC3E}">
        <p14:creationId xmlns:p14="http://schemas.microsoft.com/office/powerpoint/2010/main" val="10582014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37FE1-BEAC-449D-8AF2-B2276F16F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5845A7-66CC-4C8F-A35A-1D046EDE49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C8F01F-5380-4BD7-8EEA-483A949D62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0AE959-6D4B-48B4-B59A-AA48C6E8B5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AFB538-86EB-44D9-BF97-569229F9A1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908B05-0866-4000-AC38-B099CA773800}"/>
              </a:ext>
            </a:extLst>
          </p:cNvPr>
          <p:cNvSpPr>
            <a:spLocks noGrp="1"/>
          </p:cNvSpPr>
          <p:nvPr>
            <p:ph type="dt" sz="half" idx="10"/>
          </p:nvPr>
        </p:nvSpPr>
        <p:spPr/>
        <p:txBody>
          <a:bodyPr/>
          <a:lstStyle/>
          <a:p>
            <a:fld id="{0848F7A9-0C81-477A-AD5C-F29FD4BBF35A}" type="datetime1">
              <a:rPr lang="en-US" smtClean="0"/>
              <a:t>6/8/2023</a:t>
            </a:fld>
            <a:endParaRPr lang="en-US"/>
          </a:p>
        </p:txBody>
      </p:sp>
      <p:sp>
        <p:nvSpPr>
          <p:cNvPr id="8" name="Footer Placeholder 7">
            <a:extLst>
              <a:ext uri="{FF2B5EF4-FFF2-40B4-BE49-F238E27FC236}">
                <a16:creationId xmlns:a16="http://schemas.microsoft.com/office/drawing/2014/main" id="{FEC36AB1-7F15-4996-8B7C-B25A76682AC5}"/>
              </a:ext>
            </a:extLst>
          </p:cNvPr>
          <p:cNvSpPr>
            <a:spLocks noGrp="1"/>
          </p:cNvSpPr>
          <p:nvPr>
            <p:ph type="ftr" sz="quarter" idx="11"/>
          </p:nvPr>
        </p:nvSpPr>
        <p:spPr/>
        <p:txBody>
          <a:bodyPr/>
          <a:lstStyle/>
          <a:p>
            <a:r>
              <a:rPr lang="en-US"/>
              <a:t>NS FHS Case Study Repository 2023</a:t>
            </a:r>
          </a:p>
        </p:txBody>
      </p:sp>
      <p:sp>
        <p:nvSpPr>
          <p:cNvPr id="9" name="Slide Number Placeholder 8">
            <a:extLst>
              <a:ext uri="{FF2B5EF4-FFF2-40B4-BE49-F238E27FC236}">
                <a16:creationId xmlns:a16="http://schemas.microsoft.com/office/drawing/2014/main" id="{08FC5B43-B763-47B0-B8CD-F160A6BB2899}"/>
              </a:ext>
            </a:extLst>
          </p:cNvPr>
          <p:cNvSpPr>
            <a:spLocks noGrp="1"/>
          </p:cNvSpPr>
          <p:nvPr>
            <p:ph type="sldNum" sz="quarter" idx="12"/>
          </p:nvPr>
        </p:nvSpPr>
        <p:spPr/>
        <p:txBody>
          <a:bodyPr/>
          <a:lstStyle/>
          <a:p>
            <a:fld id="{C29D117E-458F-49CA-BBEE-5E144AEDD302}" type="slidenum">
              <a:rPr lang="en-US" smtClean="0"/>
              <a:t>‹#›</a:t>
            </a:fld>
            <a:endParaRPr lang="en-US"/>
          </a:p>
        </p:txBody>
      </p:sp>
    </p:spTree>
    <p:extLst>
      <p:ext uri="{BB962C8B-B14F-4D97-AF65-F5344CB8AC3E}">
        <p14:creationId xmlns:p14="http://schemas.microsoft.com/office/powerpoint/2010/main" val="2759303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E79BD-E1B4-83D8-DFBC-EEF1CE8E28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AB1C647-3275-DEC2-66BE-3DBE636EF2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2CDFB5-B80A-7131-759B-D886E297791E}"/>
              </a:ext>
            </a:extLst>
          </p:cNvPr>
          <p:cNvSpPr>
            <a:spLocks noGrp="1"/>
          </p:cNvSpPr>
          <p:nvPr>
            <p:ph type="dt" sz="half" idx="10"/>
          </p:nvPr>
        </p:nvSpPr>
        <p:spPr/>
        <p:txBody>
          <a:bodyPr/>
          <a:lstStyle/>
          <a:p>
            <a:fld id="{BE3A60F2-256B-4F69-96EC-B406C91DCDFF}" type="datetimeFigureOut">
              <a:rPr lang="en-US" smtClean="0"/>
              <a:t>6/8/2023</a:t>
            </a:fld>
            <a:endParaRPr lang="en-US"/>
          </a:p>
        </p:txBody>
      </p:sp>
      <p:sp>
        <p:nvSpPr>
          <p:cNvPr id="5" name="Footer Placeholder 4">
            <a:extLst>
              <a:ext uri="{FF2B5EF4-FFF2-40B4-BE49-F238E27FC236}">
                <a16:creationId xmlns:a16="http://schemas.microsoft.com/office/drawing/2014/main" id="{220BCDBF-D3CB-4AE4-AA33-5D185BF743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539DB0-22E0-C64A-F8BC-606347A8A3D2}"/>
              </a:ext>
            </a:extLst>
          </p:cNvPr>
          <p:cNvSpPr>
            <a:spLocks noGrp="1"/>
          </p:cNvSpPr>
          <p:nvPr>
            <p:ph type="sldNum" sz="quarter" idx="12"/>
          </p:nvPr>
        </p:nvSpPr>
        <p:spPr/>
        <p:txBody>
          <a:bodyPr/>
          <a:lstStyle/>
          <a:p>
            <a:fld id="{FE08BC93-2923-41CF-9AF8-01AC9D08DDD6}" type="slidenum">
              <a:rPr lang="en-US" smtClean="0"/>
              <a:t>‹#›</a:t>
            </a:fld>
            <a:endParaRPr lang="en-US"/>
          </a:p>
        </p:txBody>
      </p:sp>
    </p:spTree>
    <p:extLst>
      <p:ext uri="{BB962C8B-B14F-4D97-AF65-F5344CB8AC3E}">
        <p14:creationId xmlns:p14="http://schemas.microsoft.com/office/powerpoint/2010/main" val="17466764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E65C1-1D7A-4DD3-ABA7-D8D909E70CC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A699A9C-E728-453F-82C8-FDE33919C0C6}"/>
              </a:ext>
            </a:extLst>
          </p:cNvPr>
          <p:cNvSpPr>
            <a:spLocks noGrp="1"/>
          </p:cNvSpPr>
          <p:nvPr>
            <p:ph type="dt" sz="half" idx="10"/>
          </p:nvPr>
        </p:nvSpPr>
        <p:spPr/>
        <p:txBody>
          <a:bodyPr/>
          <a:lstStyle/>
          <a:p>
            <a:fld id="{582C8638-8E0E-4CEF-B80C-D794C2519B41}" type="datetime1">
              <a:rPr lang="en-US" smtClean="0"/>
              <a:t>6/8/2023</a:t>
            </a:fld>
            <a:endParaRPr lang="en-US"/>
          </a:p>
        </p:txBody>
      </p:sp>
      <p:sp>
        <p:nvSpPr>
          <p:cNvPr id="4" name="Footer Placeholder 3">
            <a:extLst>
              <a:ext uri="{FF2B5EF4-FFF2-40B4-BE49-F238E27FC236}">
                <a16:creationId xmlns:a16="http://schemas.microsoft.com/office/drawing/2014/main" id="{DA4A5A25-37DF-479A-9C1F-F51E3DD882A1}"/>
              </a:ext>
            </a:extLst>
          </p:cNvPr>
          <p:cNvSpPr>
            <a:spLocks noGrp="1"/>
          </p:cNvSpPr>
          <p:nvPr>
            <p:ph type="ftr" sz="quarter" idx="11"/>
          </p:nvPr>
        </p:nvSpPr>
        <p:spPr/>
        <p:txBody>
          <a:bodyPr/>
          <a:lstStyle/>
          <a:p>
            <a:r>
              <a:rPr lang="en-US"/>
              <a:t>NS FHS Case Study Repository 2023</a:t>
            </a:r>
          </a:p>
        </p:txBody>
      </p:sp>
      <p:sp>
        <p:nvSpPr>
          <p:cNvPr id="5" name="Slide Number Placeholder 4">
            <a:extLst>
              <a:ext uri="{FF2B5EF4-FFF2-40B4-BE49-F238E27FC236}">
                <a16:creationId xmlns:a16="http://schemas.microsoft.com/office/drawing/2014/main" id="{F0F51CFA-DEFB-48C5-820F-A15C0E58C83A}"/>
              </a:ext>
            </a:extLst>
          </p:cNvPr>
          <p:cNvSpPr>
            <a:spLocks noGrp="1"/>
          </p:cNvSpPr>
          <p:nvPr>
            <p:ph type="sldNum" sz="quarter" idx="12"/>
          </p:nvPr>
        </p:nvSpPr>
        <p:spPr/>
        <p:txBody>
          <a:bodyPr/>
          <a:lstStyle/>
          <a:p>
            <a:fld id="{C29D117E-458F-49CA-BBEE-5E144AEDD302}" type="slidenum">
              <a:rPr lang="en-US" smtClean="0"/>
              <a:t>‹#›</a:t>
            </a:fld>
            <a:endParaRPr lang="en-US"/>
          </a:p>
        </p:txBody>
      </p:sp>
    </p:spTree>
    <p:extLst>
      <p:ext uri="{BB962C8B-B14F-4D97-AF65-F5344CB8AC3E}">
        <p14:creationId xmlns:p14="http://schemas.microsoft.com/office/powerpoint/2010/main" val="20133063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4D0F5E-5DA5-437C-9EAE-6160197DEBFA}"/>
              </a:ext>
            </a:extLst>
          </p:cNvPr>
          <p:cNvSpPr>
            <a:spLocks noGrp="1"/>
          </p:cNvSpPr>
          <p:nvPr>
            <p:ph type="dt" sz="half" idx="10"/>
          </p:nvPr>
        </p:nvSpPr>
        <p:spPr/>
        <p:txBody>
          <a:bodyPr/>
          <a:lstStyle/>
          <a:p>
            <a:fld id="{CA36E63C-DBA4-4B77-BC3B-3A6938426A9A}" type="datetime1">
              <a:rPr lang="en-US" smtClean="0"/>
              <a:t>6/8/2023</a:t>
            </a:fld>
            <a:endParaRPr lang="en-US"/>
          </a:p>
        </p:txBody>
      </p:sp>
      <p:sp>
        <p:nvSpPr>
          <p:cNvPr id="3" name="Footer Placeholder 2">
            <a:extLst>
              <a:ext uri="{FF2B5EF4-FFF2-40B4-BE49-F238E27FC236}">
                <a16:creationId xmlns:a16="http://schemas.microsoft.com/office/drawing/2014/main" id="{E5FF3079-49B8-46F9-B036-3CA4ED5A869C}"/>
              </a:ext>
            </a:extLst>
          </p:cNvPr>
          <p:cNvSpPr>
            <a:spLocks noGrp="1"/>
          </p:cNvSpPr>
          <p:nvPr>
            <p:ph type="ftr" sz="quarter" idx="11"/>
          </p:nvPr>
        </p:nvSpPr>
        <p:spPr/>
        <p:txBody>
          <a:bodyPr/>
          <a:lstStyle/>
          <a:p>
            <a:r>
              <a:rPr lang="en-US"/>
              <a:t>NS FHS Case Study Repository 2023</a:t>
            </a:r>
          </a:p>
        </p:txBody>
      </p:sp>
      <p:sp>
        <p:nvSpPr>
          <p:cNvPr id="4" name="Slide Number Placeholder 3">
            <a:extLst>
              <a:ext uri="{FF2B5EF4-FFF2-40B4-BE49-F238E27FC236}">
                <a16:creationId xmlns:a16="http://schemas.microsoft.com/office/drawing/2014/main" id="{9DEFB0E6-A51C-40CB-9E6D-54D893BD95D7}"/>
              </a:ext>
            </a:extLst>
          </p:cNvPr>
          <p:cNvSpPr>
            <a:spLocks noGrp="1"/>
          </p:cNvSpPr>
          <p:nvPr>
            <p:ph type="sldNum" sz="quarter" idx="12"/>
          </p:nvPr>
        </p:nvSpPr>
        <p:spPr/>
        <p:txBody>
          <a:bodyPr/>
          <a:lstStyle/>
          <a:p>
            <a:fld id="{C29D117E-458F-49CA-BBEE-5E144AEDD302}" type="slidenum">
              <a:rPr lang="en-US" smtClean="0"/>
              <a:t>‹#›</a:t>
            </a:fld>
            <a:endParaRPr lang="en-US"/>
          </a:p>
        </p:txBody>
      </p:sp>
    </p:spTree>
    <p:extLst>
      <p:ext uri="{BB962C8B-B14F-4D97-AF65-F5344CB8AC3E}">
        <p14:creationId xmlns:p14="http://schemas.microsoft.com/office/powerpoint/2010/main" val="39492264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41FB6-95E6-4829-89C4-DAC49614EE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E22151-4F4F-45B8-9B1F-C6ADE5FE3E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E9C9F2-BB98-4BFE-9B54-88838B5878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E248F5-E893-4224-A290-9881994701F7}"/>
              </a:ext>
            </a:extLst>
          </p:cNvPr>
          <p:cNvSpPr>
            <a:spLocks noGrp="1"/>
          </p:cNvSpPr>
          <p:nvPr>
            <p:ph type="dt" sz="half" idx="10"/>
          </p:nvPr>
        </p:nvSpPr>
        <p:spPr/>
        <p:txBody>
          <a:bodyPr/>
          <a:lstStyle/>
          <a:p>
            <a:fld id="{CDC2458B-33CB-4C0E-A741-72066AE6B599}" type="datetime1">
              <a:rPr lang="en-US" smtClean="0"/>
              <a:t>6/8/2023</a:t>
            </a:fld>
            <a:endParaRPr lang="en-US"/>
          </a:p>
        </p:txBody>
      </p:sp>
      <p:sp>
        <p:nvSpPr>
          <p:cNvPr id="6" name="Footer Placeholder 5">
            <a:extLst>
              <a:ext uri="{FF2B5EF4-FFF2-40B4-BE49-F238E27FC236}">
                <a16:creationId xmlns:a16="http://schemas.microsoft.com/office/drawing/2014/main" id="{4B4ACE8C-9407-475B-AC7F-8CAEFC7DFC6C}"/>
              </a:ext>
            </a:extLst>
          </p:cNvPr>
          <p:cNvSpPr>
            <a:spLocks noGrp="1"/>
          </p:cNvSpPr>
          <p:nvPr>
            <p:ph type="ftr" sz="quarter" idx="11"/>
          </p:nvPr>
        </p:nvSpPr>
        <p:spPr/>
        <p:txBody>
          <a:bodyPr/>
          <a:lstStyle/>
          <a:p>
            <a:r>
              <a:rPr lang="en-US"/>
              <a:t>NS FHS Case Study Repository 2023</a:t>
            </a:r>
          </a:p>
        </p:txBody>
      </p:sp>
      <p:sp>
        <p:nvSpPr>
          <p:cNvPr id="7" name="Slide Number Placeholder 6">
            <a:extLst>
              <a:ext uri="{FF2B5EF4-FFF2-40B4-BE49-F238E27FC236}">
                <a16:creationId xmlns:a16="http://schemas.microsoft.com/office/drawing/2014/main" id="{3AF217A2-A92A-4ACB-B2D4-DAC2A2F8C8C7}"/>
              </a:ext>
            </a:extLst>
          </p:cNvPr>
          <p:cNvSpPr>
            <a:spLocks noGrp="1"/>
          </p:cNvSpPr>
          <p:nvPr>
            <p:ph type="sldNum" sz="quarter" idx="12"/>
          </p:nvPr>
        </p:nvSpPr>
        <p:spPr/>
        <p:txBody>
          <a:bodyPr/>
          <a:lstStyle/>
          <a:p>
            <a:fld id="{C29D117E-458F-49CA-BBEE-5E144AEDD302}" type="slidenum">
              <a:rPr lang="en-US" smtClean="0"/>
              <a:t>‹#›</a:t>
            </a:fld>
            <a:endParaRPr lang="en-US"/>
          </a:p>
        </p:txBody>
      </p:sp>
    </p:spTree>
    <p:extLst>
      <p:ext uri="{BB962C8B-B14F-4D97-AF65-F5344CB8AC3E}">
        <p14:creationId xmlns:p14="http://schemas.microsoft.com/office/powerpoint/2010/main" val="6301550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9E92D-6ECE-4310-A71B-B59D6A7E27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FA15E6-014B-47C6-B0CC-A9958A6273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C323AD-6AB5-4CD6-A5E0-23EC92D679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96D06A-405C-434C-B476-21FDDD7CBCED}"/>
              </a:ext>
            </a:extLst>
          </p:cNvPr>
          <p:cNvSpPr>
            <a:spLocks noGrp="1"/>
          </p:cNvSpPr>
          <p:nvPr>
            <p:ph type="dt" sz="half" idx="10"/>
          </p:nvPr>
        </p:nvSpPr>
        <p:spPr/>
        <p:txBody>
          <a:bodyPr/>
          <a:lstStyle/>
          <a:p>
            <a:fld id="{7988ED3C-6E35-4460-A7AA-0CFF9DD5271B}" type="datetime1">
              <a:rPr lang="en-US" smtClean="0"/>
              <a:t>6/8/2023</a:t>
            </a:fld>
            <a:endParaRPr lang="en-US"/>
          </a:p>
        </p:txBody>
      </p:sp>
      <p:sp>
        <p:nvSpPr>
          <p:cNvPr id="6" name="Footer Placeholder 5">
            <a:extLst>
              <a:ext uri="{FF2B5EF4-FFF2-40B4-BE49-F238E27FC236}">
                <a16:creationId xmlns:a16="http://schemas.microsoft.com/office/drawing/2014/main" id="{3A4DEA39-F21C-4884-8E8F-9BF3C78129D2}"/>
              </a:ext>
            </a:extLst>
          </p:cNvPr>
          <p:cNvSpPr>
            <a:spLocks noGrp="1"/>
          </p:cNvSpPr>
          <p:nvPr>
            <p:ph type="ftr" sz="quarter" idx="11"/>
          </p:nvPr>
        </p:nvSpPr>
        <p:spPr/>
        <p:txBody>
          <a:bodyPr/>
          <a:lstStyle/>
          <a:p>
            <a:r>
              <a:rPr lang="en-US"/>
              <a:t>NS FHS Case Study Repository 2023</a:t>
            </a:r>
          </a:p>
        </p:txBody>
      </p:sp>
      <p:sp>
        <p:nvSpPr>
          <p:cNvPr id="7" name="Slide Number Placeholder 6">
            <a:extLst>
              <a:ext uri="{FF2B5EF4-FFF2-40B4-BE49-F238E27FC236}">
                <a16:creationId xmlns:a16="http://schemas.microsoft.com/office/drawing/2014/main" id="{F6386EC5-0AF2-4B7F-B1F8-E679E1741DBC}"/>
              </a:ext>
            </a:extLst>
          </p:cNvPr>
          <p:cNvSpPr>
            <a:spLocks noGrp="1"/>
          </p:cNvSpPr>
          <p:nvPr>
            <p:ph type="sldNum" sz="quarter" idx="12"/>
          </p:nvPr>
        </p:nvSpPr>
        <p:spPr/>
        <p:txBody>
          <a:bodyPr/>
          <a:lstStyle/>
          <a:p>
            <a:fld id="{C29D117E-458F-49CA-BBEE-5E144AEDD302}" type="slidenum">
              <a:rPr lang="en-US" smtClean="0"/>
              <a:t>‹#›</a:t>
            </a:fld>
            <a:endParaRPr lang="en-US"/>
          </a:p>
        </p:txBody>
      </p:sp>
    </p:spTree>
    <p:extLst>
      <p:ext uri="{BB962C8B-B14F-4D97-AF65-F5344CB8AC3E}">
        <p14:creationId xmlns:p14="http://schemas.microsoft.com/office/powerpoint/2010/main" val="19758888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E73D3-6A8E-433A-9AF5-B7C2799AF0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7580E4D-D476-48CA-8602-14DFFF3086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D3D38D-9792-46C0-AA94-EC6DBCD6C7DE}"/>
              </a:ext>
            </a:extLst>
          </p:cNvPr>
          <p:cNvSpPr>
            <a:spLocks noGrp="1"/>
          </p:cNvSpPr>
          <p:nvPr>
            <p:ph type="dt" sz="half" idx="10"/>
          </p:nvPr>
        </p:nvSpPr>
        <p:spPr/>
        <p:txBody>
          <a:bodyPr/>
          <a:lstStyle/>
          <a:p>
            <a:fld id="{45DFC3DB-5740-46B8-B591-A80DD9A668BC}" type="datetime1">
              <a:rPr lang="en-US" smtClean="0"/>
              <a:t>6/8/2023</a:t>
            </a:fld>
            <a:endParaRPr lang="en-US"/>
          </a:p>
        </p:txBody>
      </p:sp>
      <p:sp>
        <p:nvSpPr>
          <p:cNvPr id="5" name="Footer Placeholder 4">
            <a:extLst>
              <a:ext uri="{FF2B5EF4-FFF2-40B4-BE49-F238E27FC236}">
                <a16:creationId xmlns:a16="http://schemas.microsoft.com/office/drawing/2014/main" id="{CB00393E-B3F6-4973-A26C-F6995F542171}"/>
              </a:ext>
            </a:extLst>
          </p:cNvPr>
          <p:cNvSpPr>
            <a:spLocks noGrp="1"/>
          </p:cNvSpPr>
          <p:nvPr>
            <p:ph type="ftr" sz="quarter" idx="11"/>
          </p:nvPr>
        </p:nvSpPr>
        <p:spPr/>
        <p:txBody>
          <a:bodyPr/>
          <a:lstStyle/>
          <a:p>
            <a:r>
              <a:rPr lang="en-US"/>
              <a:t>NS FHS Case Study Repository 2023</a:t>
            </a:r>
          </a:p>
        </p:txBody>
      </p:sp>
      <p:sp>
        <p:nvSpPr>
          <p:cNvPr id="6" name="Slide Number Placeholder 5">
            <a:extLst>
              <a:ext uri="{FF2B5EF4-FFF2-40B4-BE49-F238E27FC236}">
                <a16:creationId xmlns:a16="http://schemas.microsoft.com/office/drawing/2014/main" id="{B047C94D-0558-4710-909E-448B44B45792}"/>
              </a:ext>
            </a:extLst>
          </p:cNvPr>
          <p:cNvSpPr>
            <a:spLocks noGrp="1"/>
          </p:cNvSpPr>
          <p:nvPr>
            <p:ph type="sldNum" sz="quarter" idx="12"/>
          </p:nvPr>
        </p:nvSpPr>
        <p:spPr/>
        <p:txBody>
          <a:bodyPr/>
          <a:lstStyle/>
          <a:p>
            <a:fld id="{C29D117E-458F-49CA-BBEE-5E144AEDD302}" type="slidenum">
              <a:rPr lang="en-US" smtClean="0"/>
              <a:t>‹#›</a:t>
            </a:fld>
            <a:endParaRPr lang="en-US"/>
          </a:p>
        </p:txBody>
      </p:sp>
    </p:spTree>
    <p:extLst>
      <p:ext uri="{BB962C8B-B14F-4D97-AF65-F5344CB8AC3E}">
        <p14:creationId xmlns:p14="http://schemas.microsoft.com/office/powerpoint/2010/main" val="62425572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E92BE4-89A7-4C34-BC96-B2A16E9F43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A3211B-C665-4DC1-8DD8-3F2B862374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866EB7-5185-4F84-9743-425C097DCE46}"/>
              </a:ext>
            </a:extLst>
          </p:cNvPr>
          <p:cNvSpPr>
            <a:spLocks noGrp="1"/>
          </p:cNvSpPr>
          <p:nvPr>
            <p:ph type="dt" sz="half" idx="10"/>
          </p:nvPr>
        </p:nvSpPr>
        <p:spPr/>
        <p:txBody>
          <a:bodyPr/>
          <a:lstStyle/>
          <a:p>
            <a:fld id="{59C0DACA-8711-4AED-8B42-537B24C3FEDB}" type="datetime1">
              <a:rPr lang="en-US" smtClean="0"/>
              <a:t>6/8/2023</a:t>
            </a:fld>
            <a:endParaRPr lang="en-US"/>
          </a:p>
        </p:txBody>
      </p:sp>
      <p:sp>
        <p:nvSpPr>
          <p:cNvPr id="5" name="Footer Placeholder 4">
            <a:extLst>
              <a:ext uri="{FF2B5EF4-FFF2-40B4-BE49-F238E27FC236}">
                <a16:creationId xmlns:a16="http://schemas.microsoft.com/office/drawing/2014/main" id="{442D2D36-084B-4267-952A-92E359470204}"/>
              </a:ext>
            </a:extLst>
          </p:cNvPr>
          <p:cNvSpPr>
            <a:spLocks noGrp="1"/>
          </p:cNvSpPr>
          <p:nvPr>
            <p:ph type="ftr" sz="quarter" idx="11"/>
          </p:nvPr>
        </p:nvSpPr>
        <p:spPr/>
        <p:txBody>
          <a:bodyPr/>
          <a:lstStyle/>
          <a:p>
            <a:r>
              <a:rPr lang="en-US"/>
              <a:t>NS FHS Case Study Repository 2023</a:t>
            </a:r>
          </a:p>
        </p:txBody>
      </p:sp>
      <p:sp>
        <p:nvSpPr>
          <p:cNvPr id="6" name="Slide Number Placeholder 5">
            <a:extLst>
              <a:ext uri="{FF2B5EF4-FFF2-40B4-BE49-F238E27FC236}">
                <a16:creationId xmlns:a16="http://schemas.microsoft.com/office/drawing/2014/main" id="{13D684AD-EE7F-47E4-8643-6AD1D68EBE9D}"/>
              </a:ext>
            </a:extLst>
          </p:cNvPr>
          <p:cNvSpPr>
            <a:spLocks noGrp="1"/>
          </p:cNvSpPr>
          <p:nvPr>
            <p:ph type="sldNum" sz="quarter" idx="12"/>
          </p:nvPr>
        </p:nvSpPr>
        <p:spPr/>
        <p:txBody>
          <a:bodyPr/>
          <a:lstStyle/>
          <a:p>
            <a:fld id="{C29D117E-458F-49CA-BBEE-5E144AEDD302}" type="slidenum">
              <a:rPr lang="en-US" smtClean="0"/>
              <a:t>‹#›</a:t>
            </a:fld>
            <a:endParaRPr lang="en-US"/>
          </a:p>
        </p:txBody>
      </p:sp>
    </p:spTree>
    <p:extLst>
      <p:ext uri="{BB962C8B-B14F-4D97-AF65-F5344CB8AC3E}">
        <p14:creationId xmlns:p14="http://schemas.microsoft.com/office/powerpoint/2010/main" val="187639827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Title and text" type="tx">
  <p:cSld name="Title and tex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609600" y="274637"/>
            <a:ext cx="10972800" cy="11430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9pPr>
          </a:lstStyle>
          <a:p>
            <a:endParaRPr/>
          </a:p>
        </p:txBody>
      </p:sp>
      <p:sp>
        <p:nvSpPr>
          <p:cNvPr id="23" name="Google Shape;23;p3"/>
          <p:cNvSpPr txBox="1">
            <a:spLocks noGrp="1"/>
          </p:cNvSpPr>
          <p:nvPr>
            <p:ph type="body" idx="1"/>
          </p:nvPr>
        </p:nvSpPr>
        <p:spPr>
          <a:xfrm>
            <a:off x="609600" y="1600200"/>
            <a:ext cx="10972800" cy="4525962"/>
          </a:xfrm>
          <a:prstGeom prst="rect">
            <a:avLst/>
          </a:prstGeom>
          <a:noFill/>
          <a:ln>
            <a:noFill/>
          </a:ln>
        </p:spPr>
        <p:txBody>
          <a:bodyPr spcFirstLastPara="1" wrap="square" lIns="91425" tIns="91425" rIns="91425" bIns="91425" anchor="t" anchorCtr="0"/>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4" name="Google Shape;24;p3"/>
          <p:cNvSpPr txBox="1">
            <a:spLocks noGrp="1"/>
          </p:cNvSpPr>
          <p:nvPr>
            <p:ph type="dt" idx="10"/>
          </p:nvPr>
        </p:nvSpPr>
        <p:spPr>
          <a:xfrm>
            <a:off x="609600" y="6245225"/>
            <a:ext cx="2844800" cy="47625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9pPr>
          </a:lstStyle>
          <a:p>
            <a:fld id="{1CA168A8-255C-43E7-8FCF-0B19747831DF}" type="datetime1">
              <a:rPr lang="en-US" smtClean="0"/>
              <a:t>6/8/2023</a:t>
            </a:fld>
            <a:endParaRPr/>
          </a:p>
        </p:txBody>
      </p:sp>
      <p:sp>
        <p:nvSpPr>
          <p:cNvPr id="25" name="Google Shape;25;p3"/>
          <p:cNvSpPr txBox="1">
            <a:spLocks noGrp="1"/>
          </p:cNvSpPr>
          <p:nvPr>
            <p:ph type="ftr" idx="11"/>
          </p:nvPr>
        </p:nvSpPr>
        <p:spPr>
          <a:xfrm>
            <a:off x="4165600" y="6245225"/>
            <a:ext cx="3860800" cy="47625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9pPr>
          </a:lstStyle>
          <a:p>
            <a:r>
              <a:rPr lang="en-US"/>
              <a:t>NS FHS Case Study Repository 2023</a:t>
            </a:r>
            <a:endParaRPr/>
          </a:p>
        </p:txBody>
      </p:sp>
      <p:sp>
        <p:nvSpPr>
          <p:cNvPr id="26" name="Google Shape;26;p3"/>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39806174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914400" y="2130426"/>
            <a:ext cx="10363200" cy="14700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Google Shape;17;p2"/>
          <p:cNvSpPr txBox="1">
            <a:spLocks noGrp="1"/>
          </p:cNvSpPr>
          <p:nvPr>
            <p:ph type="subTitle" idx="1"/>
          </p:nvPr>
        </p:nvSpPr>
        <p:spPr>
          <a:xfrm>
            <a:off x="1828800" y="3886200"/>
            <a:ext cx="8534400" cy="1752600"/>
          </a:xfrm>
          <a:prstGeom prst="rect">
            <a:avLst/>
          </a:prstGeom>
          <a:noFill/>
          <a:ln>
            <a:noFill/>
          </a:ln>
        </p:spPr>
        <p:txBody>
          <a:bodyPr spcFirstLastPara="1" wrap="square" lIns="91425" tIns="45700" rIns="91425" bIns="45700" anchor="t" anchorCtr="0"/>
          <a:lstStyle>
            <a:lvl1pPr marR="0" lvl="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8" name="Google Shape;18;p2"/>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19" name="Google Shape;19;p2"/>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r>
              <a:rPr lang="en-US"/>
              <a:t>NS FHS Case Study Repository 2023</a:t>
            </a:r>
            <a:endParaRPr/>
          </a:p>
        </p:txBody>
      </p:sp>
      <p:sp>
        <p:nvSpPr>
          <p:cNvPr id="20" name="Google Shape;20;p2"/>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solidFill>
                <a:srgbClr val="000000"/>
              </a:solidFill>
            </a:endParaRPr>
          </a:p>
        </p:txBody>
      </p:sp>
    </p:spTree>
  </p:cSld>
  <p:clrMapOvr>
    <a:masterClrMapping/>
  </p:clrMapOvr>
  <p:hf sldNum="0" hdr="0" dt="0"/>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Title and text" type="tx">
  <p:cSld name="TITLE_AND_BODY">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609600" y="274637"/>
            <a:ext cx="10972800" cy="11430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1400"/>
              <a:buFont typeface="Arial"/>
              <a:buNone/>
              <a:defRPr sz="4400" b="0" i="0" u="none" strike="noStrike" cap="none">
                <a:solidFill>
                  <a:schemeClr val="dk2"/>
                </a:solidFill>
                <a:latin typeface="Arial"/>
                <a:ea typeface="Arial"/>
                <a:cs typeface="Arial"/>
                <a:sym typeface="Arial"/>
              </a:defRPr>
            </a:lvl9pPr>
          </a:lstStyle>
          <a:p>
            <a:endParaRPr/>
          </a:p>
        </p:txBody>
      </p:sp>
      <p:sp>
        <p:nvSpPr>
          <p:cNvPr id="23" name="Google Shape;23;p3"/>
          <p:cNvSpPr txBox="1">
            <a:spLocks noGrp="1"/>
          </p:cNvSpPr>
          <p:nvPr>
            <p:ph type="body" idx="1"/>
          </p:nvPr>
        </p:nvSpPr>
        <p:spPr>
          <a:xfrm>
            <a:off x="609600" y="1600200"/>
            <a:ext cx="10972800" cy="4525962"/>
          </a:xfrm>
          <a:prstGeom prst="rect">
            <a:avLst/>
          </a:prstGeom>
          <a:noFill/>
          <a:ln>
            <a:noFill/>
          </a:ln>
        </p:spPr>
        <p:txBody>
          <a:bodyPr spcFirstLastPara="1" wrap="square" lIns="91425" tIns="91425" rIns="91425" bIns="91425" anchor="t" anchorCtr="0"/>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4" name="Google Shape;24;p3"/>
          <p:cNvSpPr txBox="1">
            <a:spLocks noGrp="1"/>
          </p:cNvSpPr>
          <p:nvPr>
            <p:ph type="dt" idx="10"/>
          </p:nvPr>
        </p:nvSpPr>
        <p:spPr>
          <a:xfrm>
            <a:off x="609600" y="6245225"/>
            <a:ext cx="2844800" cy="47625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5" name="Google Shape;25;p3"/>
          <p:cNvSpPr txBox="1">
            <a:spLocks noGrp="1"/>
          </p:cNvSpPr>
          <p:nvPr>
            <p:ph type="ftr" idx="11"/>
          </p:nvPr>
        </p:nvSpPr>
        <p:spPr>
          <a:xfrm>
            <a:off x="4165600" y="6245225"/>
            <a:ext cx="3860800" cy="47625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Times New Roman"/>
                <a:ea typeface="Times New Roman"/>
                <a:cs typeface="Times New Roman"/>
                <a:sym typeface="Times New Roman"/>
              </a:defRPr>
            </a:lvl9pPr>
          </a:lstStyle>
          <a:p>
            <a:r>
              <a:rPr lang="en-US"/>
              <a:t>NS FHS Case Study Repository 2023</a:t>
            </a:r>
            <a:endParaRPr/>
          </a:p>
        </p:txBody>
      </p:sp>
      <p:sp>
        <p:nvSpPr>
          <p:cNvPr id="26" name="Google Shape;26;p3"/>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hf sldNum="0" hdr="0" dt="0"/>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
        <p:cNvGrpSpPr/>
        <p:nvPr/>
      </p:nvGrpSpPr>
      <p:grpSpPr>
        <a:xfrm>
          <a:off x="0" y="0"/>
          <a:ext cx="0" cy="0"/>
          <a:chOff x="0" y="0"/>
          <a:chExt cx="0" cy="0"/>
        </a:xfrm>
      </p:grpSpPr>
      <p:sp>
        <p:nvSpPr>
          <p:cNvPr id="28" name="Google Shape;28;p4"/>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29" name="Google Shape;29;p4"/>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r>
              <a:rPr lang="en-US"/>
              <a:t>NS FHS Case Study Repository 2023</a:t>
            </a:r>
            <a:endParaRPr/>
          </a:p>
        </p:txBody>
      </p:sp>
      <p:sp>
        <p:nvSpPr>
          <p:cNvPr id="30" name="Google Shape;30;p4"/>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C88B8-2ECD-43F8-0F2F-21B67FA43D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7CEDF0-9FBE-FBE1-3CFB-FBCEC1F672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5E6477-D99A-6E9C-9DBB-B767950066F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1E61F6-3D46-395B-68CA-9824A5F2AA6D}"/>
              </a:ext>
            </a:extLst>
          </p:cNvPr>
          <p:cNvSpPr>
            <a:spLocks noGrp="1"/>
          </p:cNvSpPr>
          <p:nvPr>
            <p:ph type="dt" sz="half" idx="10"/>
          </p:nvPr>
        </p:nvSpPr>
        <p:spPr/>
        <p:txBody>
          <a:bodyPr/>
          <a:lstStyle/>
          <a:p>
            <a:fld id="{BE3A60F2-256B-4F69-96EC-B406C91DCDFF}" type="datetimeFigureOut">
              <a:rPr lang="en-US" smtClean="0"/>
              <a:t>6/8/2023</a:t>
            </a:fld>
            <a:endParaRPr lang="en-US"/>
          </a:p>
        </p:txBody>
      </p:sp>
      <p:sp>
        <p:nvSpPr>
          <p:cNvPr id="6" name="Footer Placeholder 5">
            <a:extLst>
              <a:ext uri="{FF2B5EF4-FFF2-40B4-BE49-F238E27FC236}">
                <a16:creationId xmlns:a16="http://schemas.microsoft.com/office/drawing/2014/main" id="{0725CEC1-DBE3-0BD8-DA54-3BDE0F55AC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E8E01B-C8D8-FCEE-BC9E-7CA13F2D8679}"/>
              </a:ext>
            </a:extLst>
          </p:cNvPr>
          <p:cNvSpPr>
            <a:spLocks noGrp="1"/>
          </p:cNvSpPr>
          <p:nvPr>
            <p:ph type="sldNum" sz="quarter" idx="12"/>
          </p:nvPr>
        </p:nvSpPr>
        <p:spPr/>
        <p:txBody>
          <a:bodyPr/>
          <a:lstStyle/>
          <a:p>
            <a:fld id="{FE08BC93-2923-41CF-9AF8-01AC9D08DDD6}" type="slidenum">
              <a:rPr lang="en-US" smtClean="0"/>
              <a:t>‹#›</a:t>
            </a:fld>
            <a:endParaRPr lang="en-US"/>
          </a:p>
        </p:txBody>
      </p:sp>
    </p:spTree>
    <p:extLst>
      <p:ext uri="{BB962C8B-B14F-4D97-AF65-F5344CB8AC3E}">
        <p14:creationId xmlns:p14="http://schemas.microsoft.com/office/powerpoint/2010/main" val="265916736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963084" y="4406901"/>
            <a:ext cx="10363200" cy="136207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9" name="Google Shape;39;p6"/>
          <p:cNvSpPr txBox="1">
            <a:spLocks noGrp="1"/>
          </p:cNvSpPr>
          <p:nvPr>
            <p:ph type="body" idx="1"/>
          </p:nvPr>
        </p:nvSpPr>
        <p:spPr>
          <a:xfrm>
            <a:off x="963084" y="2906713"/>
            <a:ext cx="10363200" cy="1500187"/>
          </a:xfrm>
          <a:prstGeom prst="rect">
            <a:avLst/>
          </a:prstGeom>
          <a:noFill/>
          <a:ln>
            <a:noFill/>
          </a:ln>
        </p:spPr>
        <p:txBody>
          <a:bodyPr spcFirstLastPara="1" wrap="square" lIns="91425" tIns="45700" rIns="91425" bIns="45700" anchor="b" anchorCtr="0"/>
          <a:lstStyle>
            <a:lvl1pPr marL="457200" marR="0" lvl="0" indent="-228600" algn="l"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40" name="Google Shape;40;p6"/>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41" name="Google Shape;41;p6"/>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r>
              <a:rPr lang="en-US"/>
              <a:t>NS FHS Case Study Repository 2023</a:t>
            </a:r>
            <a:endParaRPr/>
          </a:p>
        </p:txBody>
      </p:sp>
      <p:sp>
        <p:nvSpPr>
          <p:cNvPr id="42" name="Google Shape;42;p6"/>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solidFill>
                <a:srgbClr val="000000"/>
              </a:solidFill>
            </a:endParaRPr>
          </a:p>
        </p:txBody>
      </p:sp>
    </p:spTree>
  </p:cSld>
  <p:clrMapOvr>
    <a:masterClrMapping/>
  </p:clrMapOvr>
  <p:hf sldNum="0" hdr="0" dt="0"/>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3"/>
        <p:cNvGrpSpPr/>
        <p:nvPr/>
      </p:nvGrpSpPr>
      <p:grpSpPr>
        <a:xfrm>
          <a:off x="0" y="0"/>
          <a:ext cx="0" cy="0"/>
          <a:chOff x="0" y="0"/>
          <a:chExt cx="0" cy="0"/>
        </a:xfrm>
      </p:grpSpPr>
      <p:sp>
        <p:nvSpPr>
          <p:cNvPr id="44" name="Google Shape;44;p7"/>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5" name="Google Shape;45;p7"/>
          <p:cNvSpPr txBox="1">
            <a:spLocks noGrp="1"/>
          </p:cNvSpPr>
          <p:nvPr>
            <p:ph type="body" idx="1"/>
          </p:nvPr>
        </p:nvSpPr>
        <p:spPr>
          <a:xfrm>
            <a:off x="609600" y="1600201"/>
            <a:ext cx="5384800" cy="4525963"/>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6" name="Google Shape;46;p7"/>
          <p:cNvSpPr txBox="1">
            <a:spLocks noGrp="1"/>
          </p:cNvSpPr>
          <p:nvPr>
            <p:ph type="body" idx="2"/>
          </p:nvPr>
        </p:nvSpPr>
        <p:spPr>
          <a:xfrm>
            <a:off x="6197600" y="1600201"/>
            <a:ext cx="5384800" cy="4525963"/>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7" name="Google Shape;47;p7"/>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48" name="Google Shape;48;p7"/>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r>
              <a:rPr lang="en-US"/>
              <a:t>NS FHS Case Study Repository 2023</a:t>
            </a:r>
            <a:endParaRPr/>
          </a:p>
        </p:txBody>
      </p:sp>
      <p:sp>
        <p:nvSpPr>
          <p:cNvPr id="49" name="Google Shape;49;p7"/>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solidFill>
                <a:srgbClr val="000000"/>
              </a:solidFill>
            </a:endParaRPr>
          </a:p>
        </p:txBody>
      </p:sp>
    </p:spTree>
  </p:cSld>
  <p:clrMapOvr>
    <a:masterClrMapping/>
  </p:clrMapOvr>
  <p:hf sldNum="0" hdr="0" dt="0"/>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0"/>
        <p:cNvGrpSpPr/>
        <p:nvPr/>
      </p:nvGrpSpPr>
      <p:grpSpPr>
        <a:xfrm>
          <a:off x="0" y="0"/>
          <a:ext cx="0" cy="0"/>
          <a:chOff x="0" y="0"/>
          <a:chExt cx="0" cy="0"/>
        </a:xfrm>
      </p:grpSpPr>
      <p:sp>
        <p:nvSpPr>
          <p:cNvPr id="51" name="Google Shape;51;p8"/>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2" name="Google Shape;52;p8"/>
          <p:cNvSpPr txBox="1">
            <a:spLocks noGrp="1"/>
          </p:cNvSpPr>
          <p:nvPr>
            <p:ph type="body" idx="1"/>
          </p:nvPr>
        </p:nvSpPr>
        <p:spPr>
          <a:xfrm>
            <a:off x="609600" y="1535113"/>
            <a:ext cx="5386917"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53" name="Google Shape;53;p8"/>
          <p:cNvSpPr txBox="1">
            <a:spLocks noGrp="1"/>
          </p:cNvSpPr>
          <p:nvPr>
            <p:ph type="body" idx="2"/>
          </p:nvPr>
        </p:nvSpPr>
        <p:spPr>
          <a:xfrm>
            <a:off x="609600" y="2174875"/>
            <a:ext cx="5386917"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54" name="Google Shape;54;p8"/>
          <p:cNvSpPr txBox="1">
            <a:spLocks noGrp="1"/>
          </p:cNvSpPr>
          <p:nvPr>
            <p:ph type="body" idx="3"/>
          </p:nvPr>
        </p:nvSpPr>
        <p:spPr>
          <a:xfrm>
            <a:off x="6193368" y="1535113"/>
            <a:ext cx="5389033"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55" name="Google Shape;55;p8"/>
          <p:cNvSpPr txBox="1">
            <a:spLocks noGrp="1"/>
          </p:cNvSpPr>
          <p:nvPr>
            <p:ph type="body" idx="4"/>
          </p:nvPr>
        </p:nvSpPr>
        <p:spPr>
          <a:xfrm>
            <a:off x="6193368" y="2174875"/>
            <a:ext cx="5389033"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56" name="Google Shape;56;p8"/>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57" name="Google Shape;57;p8"/>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r>
              <a:rPr lang="en-US"/>
              <a:t>NS FHS Case Study Repository 2023</a:t>
            </a:r>
            <a:endParaRPr/>
          </a:p>
        </p:txBody>
      </p:sp>
      <p:sp>
        <p:nvSpPr>
          <p:cNvPr id="58" name="Google Shape;58;p8"/>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solidFill>
                <a:srgbClr val="000000"/>
              </a:solidFill>
            </a:endParaRPr>
          </a:p>
        </p:txBody>
      </p:sp>
    </p:spTree>
  </p:cSld>
  <p:clrMapOvr>
    <a:masterClrMapping/>
  </p:clrMapOvr>
  <p:hf sldNum="0" hdr="0" dt="0"/>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9"/>
        <p:cNvGrpSpPr/>
        <p:nvPr/>
      </p:nvGrpSpPr>
      <p:grpSpPr>
        <a:xfrm>
          <a:off x="0" y="0"/>
          <a:ext cx="0" cy="0"/>
          <a:chOff x="0" y="0"/>
          <a:chExt cx="0" cy="0"/>
        </a:xfrm>
      </p:grpSpPr>
      <p:sp>
        <p:nvSpPr>
          <p:cNvPr id="60" name="Google Shape;60;p9"/>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1" name="Google Shape;61;p9"/>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62" name="Google Shape;62;p9"/>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r>
              <a:rPr lang="en-US"/>
              <a:t>NS FHS Case Study Repository 2023</a:t>
            </a:r>
            <a:endParaRPr/>
          </a:p>
        </p:txBody>
      </p:sp>
      <p:sp>
        <p:nvSpPr>
          <p:cNvPr id="63" name="Google Shape;63;p9"/>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solidFill>
                <a:srgbClr val="000000"/>
              </a:solidFill>
            </a:endParaRPr>
          </a:p>
        </p:txBody>
      </p:sp>
    </p:spTree>
  </p:cSld>
  <p:clrMapOvr>
    <a:masterClrMapping/>
  </p:clrMapOvr>
  <p:hf sldNum="0" hdr="0" dt="0"/>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4"/>
        <p:cNvGrpSpPr/>
        <p:nvPr/>
      </p:nvGrpSpPr>
      <p:grpSpPr>
        <a:xfrm>
          <a:off x="0" y="0"/>
          <a:ext cx="0" cy="0"/>
          <a:chOff x="0" y="0"/>
          <a:chExt cx="0" cy="0"/>
        </a:xfrm>
      </p:grpSpPr>
      <p:sp>
        <p:nvSpPr>
          <p:cNvPr id="65" name="Google Shape;65;p10"/>
          <p:cNvSpPr txBox="1">
            <a:spLocks noGrp="1"/>
          </p:cNvSpPr>
          <p:nvPr>
            <p:ph type="title"/>
          </p:nvPr>
        </p:nvSpPr>
        <p:spPr>
          <a:xfrm>
            <a:off x="609601" y="273050"/>
            <a:ext cx="4011084" cy="116205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6" name="Google Shape;66;p10"/>
          <p:cNvSpPr txBox="1">
            <a:spLocks noGrp="1"/>
          </p:cNvSpPr>
          <p:nvPr>
            <p:ph type="body" idx="1"/>
          </p:nvPr>
        </p:nvSpPr>
        <p:spPr>
          <a:xfrm>
            <a:off x="4766733" y="273051"/>
            <a:ext cx="6815667" cy="585311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7" name="Google Shape;67;p10"/>
          <p:cNvSpPr txBox="1">
            <a:spLocks noGrp="1"/>
          </p:cNvSpPr>
          <p:nvPr>
            <p:ph type="body" idx="2"/>
          </p:nvPr>
        </p:nvSpPr>
        <p:spPr>
          <a:xfrm>
            <a:off x="609601" y="1435101"/>
            <a:ext cx="4011084" cy="4691063"/>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69" name="Google Shape;69;p10"/>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r>
              <a:rPr lang="en-US"/>
              <a:t>NS FHS Case Study Repository 2023</a:t>
            </a:r>
            <a:endParaRPr/>
          </a:p>
        </p:txBody>
      </p:sp>
      <p:sp>
        <p:nvSpPr>
          <p:cNvPr id="70" name="Google Shape;70;p10"/>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solidFill>
                <a:srgbClr val="000000"/>
              </a:solidFill>
            </a:endParaRPr>
          </a:p>
        </p:txBody>
      </p:sp>
    </p:spTree>
  </p:cSld>
  <p:clrMapOvr>
    <a:masterClrMapping/>
  </p:clrMapOvr>
  <p:hf sldNum="0" hdr="0" dt="0"/>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1"/>
        <p:cNvGrpSpPr/>
        <p:nvPr/>
      </p:nvGrpSpPr>
      <p:grpSpPr>
        <a:xfrm>
          <a:off x="0" y="0"/>
          <a:ext cx="0" cy="0"/>
          <a:chOff x="0" y="0"/>
          <a:chExt cx="0" cy="0"/>
        </a:xfrm>
      </p:grpSpPr>
      <p:sp>
        <p:nvSpPr>
          <p:cNvPr id="72" name="Google Shape;72;p11"/>
          <p:cNvSpPr txBox="1">
            <a:spLocks noGrp="1"/>
          </p:cNvSpPr>
          <p:nvPr>
            <p:ph type="title"/>
          </p:nvPr>
        </p:nvSpPr>
        <p:spPr>
          <a:xfrm>
            <a:off x="2389717" y="4800600"/>
            <a:ext cx="7315200" cy="566738"/>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3" name="Google Shape;73;p11"/>
          <p:cNvSpPr>
            <a:spLocks noGrp="1"/>
          </p:cNvSpPr>
          <p:nvPr>
            <p:ph type="pic" idx="2"/>
          </p:nvPr>
        </p:nvSpPr>
        <p:spPr>
          <a:xfrm>
            <a:off x="2389717" y="612775"/>
            <a:ext cx="73152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4" name="Google Shape;74;p11"/>
          <p:cNvSpPr txBox="1">
            <a:spLocks noGrp="1"/>
          </p:cNvSpPr>
          <p:nvPr>
            <p:ph type="body" idx="1"/>
          </p:nvPr>
        </p:nvSpPr>
        <p:spPr>
          <a:xfrm>
            <a:off x="2389717" y="5367338"/>
            <a:ext cx="7315200" cy="804862"/>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75" name="Google Shape;75;p11"/>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76" name="Google Shape;76;p11"/>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r>
              <a:rPr lang="en-US"/>
              <a:t>NS FHS Case Study Repository 2023</a:t>
            </a:r>
            <a:endParaRPr/>
          </a:p>
        </p:txBody>
      </p:sp>
      <p:sp>
        <p:nvSpPr>
          <p:cNvPr id="77" name="Google Shape;77;p1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solidFill>
                <a:srgbClr val="000000"/>
              </a:solidFill>
            </a:endParaRPr>
          </a:p>
        </p:txBody>
      </p:sp>
    </p:spTree>
  </p:cSld>
  <p:clrMapOvr>
    <a:masterClrMapping/>
  </p:clrMapOvr>
  <p:hf sldNum="0" hdr="0" dt="0"/>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0" name="Google Shape;80;p12"/>
          <p:cNvSpPr txBox="1">
            <a:spLocks noGrp="1"/>
          </p:cNvSpPr>
          <p:nvPr>
            <p:ph type="body" idx="1"/>
          </p:nvPr>
        </p:nvSpPr>
        <p:spPr>
          <a:xfrm rot="5400000">
            <a:off x="3833019" y="-1623219"/>
            <a:ext cx="4525963" cy="109728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1" name="Google Shape;81;p12"/>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82" name="Google Shape;82;p12"/>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r>
              <a:rPr lang="en-US"/>
              <a:t>NS FHS Case Study Repository 2023</a:t>
            </a:r>
            <a:endParaRPr/>
          </a:p>
        </p:txBody>
      </p:sp>
      <p:sp>
        <p:nvSpPr>
          <p:cNvPr id="83" name="Google Shape;83;p12"/>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solidFill>
                <a:srgbClr val="000000"/>
              </a:solidFill>
            </a:endParaRPr>
          </a:p>
        </p:txBody>
      </p:sp>
    </p:spTree>
  </p:cSld>
  <p:clrMapOvr>
    <a:masterClrMapping/>
  </p:clrMapOvr>
  <p:hf sldNum="0" hdr="0" dt="0"/>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4"/>
        <p:cNvGrpSpPr/>
        <p:nvPr/>
      </p:nvGrpSpPr>
      <p:grpSpPr>
        <a:xfrm>
          <a:off x="0" y="0"/>
          <a:ext cx="0" cy="0"/>
          <a:chOff x="0" y="0"/>
          <a:chExt cx="0" cy="0"/>
        </a:xfrm>
      </p:grpSpPr>
      <p:sp>
        <p:nvSpPr>
          <p:cNvPr id="85" name="Google Shape;85;p13"/>
          <p:cNvSpPr txBox="1">
            <a:spLocks noGrp="1"/>
          </p:cNvSpPr>
          <p:nvPr>
            <p:ph type="title"/>
          </p:nvPr>
        </p:nvSpPr>
        <p:spPr>
          <a:xfrm rot="5400000">
            <a:off x="7285038" y="1828800"/>
            <a:ext cx="5851525" cy="27432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6" name="Google Shape;86;p13"/>
          <p:cNvSpPr txBox="1">
            <a:spLocks noGrp="1"/>
          </p:cNvSpPr>
          <p:nvPr>
            <p:ph type="body" idx="1"/>
          </p:nvPr>
        </p:nvSpPr>
        <p:spPr>
          <a:xfrm rot="5400000">
            <a:off x="1697039" y="-812799"/>
            <a:ext cx="5851525" cy="80264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7" name="Google Shape;87;p13"/>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88" name="Google Shape;88;p13"/>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r>
              <a:rPr lang="en-US"/>
              <a:t>NS FHS Case Study Repository 2023</a:t>
            </a:r>
            <a:endParaRPr/>
          </a:p>
        </p:txBody>
      </p:sp>
      <p:sp>
        <p:nvSpPr>
          <p:cNvPr id="89" name="Google Shape;89;p13"/>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solidFill>
                <a:srgbClr val="000000"/>
              </a:solidFill>
            </a:endParaRPr>
          </a:p>
        </p:txBody>
      </p:sp>
    </p:spTree>
  </p:cSld>
  <p:clrMapOvr>
    <a:masterClrMapping/>
  </p:clrMapOvr>
  <p:hf sldNum="0" hdr="0" dt="0"/>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609600" y="274637"/>
            <a:ext cx="109728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23" name="Google Shape;23;p3"/>
          <p:cNvSpPr txBox="1">
            <a:spLocks noGrp="1"/>
          </p:cNvSpPr>
          <p:nvPr>
            <p:ph type="body" idx="1"/>
          </p:nvPr>
        </p:nvSpPr>
        <p:spPr>
          <a:xfrm>
            <a:off x="609600" y="1600200"/>
            <a:ext cx="10972800" cy="4525962"/>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Google Shape;24;p3"/>
          <p:cNvSpPr txBox="1">
            <a:spLocks noGrp="1"/>
          </p:cNvSpPr>
          <p:nvPr>
            <p:ph type="dt" idx="10"/>
          </p:nvPr>
        </p:nvSpPr>
        <p:spPr>
          <a:xfrm>
            <a:off x="609600" y="6356359"/>
            <a:ext cx="2844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5" name="Google Shape;25;p3"/>
          <p:cNvSpPr txBox="1">
            <a:spLocks noGrp="1"/>
          </p:cNvSpPr>
          <p:nvPr>
            <p:ph type="ftr" idx="11"/>
          </p:nvPr>
        </p:nvSpPr>
        <p:spPr>
          <a:xfrm>
            <a:off x="4165600" y="6356359"/>
            <a:ext cx="3860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SzPts val="1400"/>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r>
              <a:rPr lang="en-US"/>
              <a:t>NS FHS Case Study Repository 2023</a:t>
            </a:r>
            <a:endParaRPr/>
          </a:p>
        </p:txBody>
      </p:sp>
      <p:sp>
        <p:nvSpPr>
          <p:cNvPr id="26" name="Google Shape;26;p3"/>
          <p:cNvSpPr txBox="1">
            <a:spLocks noGrp="1"/>
          </p:cNvSpPr>
          <p:nvPr>
            <p:ph type="sldNum" idx="12"/>
          </p:nvPr>
        </p:nvSpPr>
        <p:spPr>
          <a:xfrm>
            <a:off x="8737600" y="6356359"/>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extLst>
      <p:ext uri="{BB962C8B-B14F-4D97-AF65-F5344CB8AC3E}">
        <p14:creationId xmlns:p14="http://schemas.microsoft.com/office/powerpoint/2010/main" val="1801658369"/>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4E5B1-C29F-830B-471C-0C394E8DB6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C774A9-6B50-E37B-5960-945FB8255C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5FA9B2-0D75-8B6A-4B2B-B702EA568A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CBE233-98AE-74D0-99E6-19DC7ED7E8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03F838-73B5-C76F-B56D-D7FD71F670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BA15FC-7704-5424-7414-C6B17BE17528}"/>
              </a:ext>
            </a:extLst>
          </p:cNvPr>
          <p:cNvSpPr>
            <a:spLocks noGrp="1"/>
          </p:cNvSpPr>
          <p:nvPr>
            <p:ph type="dt" sz="half" idx="10"/>
          </p:nvPr>
        </p:nvSpPr>
        <p:spPr/>
        <p:txBody>
          <a:bodyPr/>
          <a:lstStyle/>
          <a:p>
            <a:fld id="{BE3A60F2-256B-4F69-96EC-B406C91DCDFF}" type="datetimeFigureOut">
              <a:rPr lang="en-US" smtClean="0"/>
              <a:t>6/8/2023</a:t>
            </a:fld>
            <a:endParaRPr lang="en-US"/>
          </a:p>
        </p:txBody>
      </p:sp>
      <p:sp>
        <p:nvSpPr>
          <p:cNvPr id="8" name="Footer Placeholder 7">
            <a:extLst>
              <a:ext uri="{FF2B5EF4-FFF2-40B4-BE49-F238E27FC236}">
                <a16:creationId xmlns:a16="http://schemas.microsoft.com/office/drawing/2014/main" id="{BF03E25C-5A55-C0E7-0214-C44C864B22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DDCAB2-159A-34E1-BE70-3E42CFD62A50}"/>
              </a:ext>
            </a:extLst>
          </p:cNvPr>
          <p:cNvSpPr>
            <a:spLocks noGrp="1"/>
          </p:cNvSpPr>
          <p:nvPr>
            <p:ph type="sldNum" sz="quarter" idx="12"/>
          </p:nvPr>
        </p:nvSpPr>
        <p:spPr/>
        <p:txBody>
          <a:bodyPr/>
          <a:lstStyle/>
          <a:p>
            <a:fld id="{FE08BC93-2923-41CF-9AF8-01AC9D08DDD6}" type="slidenum">
              <a:rPr lang="en-US" smtClean="0"/>
              <a:t>‹#›</a:t>
            </a:fld>
            <a:endParaRPr lang="en-US"/>
          </a:p>
        </p:txBody>
      </p:sp>
    </p:spTree>
    <p:extLst>
      <p:ext uri="{BB962C8B-B14F-4D97-AF65-F5344CB8AC3E}">
        <p14:creationId xmlns:p14="http://schemas.microsoft.com/office/powerpoint/2010/main" val="296178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22C09-7661-7F50-2A40-B76ADECF08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42161B4-A86B-F30A-6397-49575CB871F5}"/>
              </a:ext>
            </a:extLst>
          </p:cNvPr>
          <p:cNvSpPr>
            <a:spLocks noGrp="1"/>
          </p:cNvSpPr>
          <p:nvPr>
            <p:ph type="dt" sz="half" idx="10"/>
          </p:nvPr>
        </p:nvSpPr>
        <p:spPr/>
        <p:txBody>
          <a:bodyPr/>
          <a:lstStyle/>
          <a:p>
            <a:fld id="{BE3A60F2-256B-4F69-96EC-B406C91DCDFF}" type="datetimeFigureOut">
              <a:rPr lang="en-US" smtClean="0"/>
              <a:t>6/8/2023</a:t>
            </a:fld>
            <a:endParaRPr lang="en-US"/>
          </a:p>
        </p:txBody>
      </p:sp>
      <p:sp>
        <p:nvSpPr>
          <p:cNvPr id="4" name="Footer Placeholder 3">
            <a:extLst>
              <a:ext uri="{FF2B5EF4-FFF2-40B4-BE49-F238E27FC236}">
                <a16:creationId xmlns:a16="http://schemas.microsoft.com/office/drawing/2014/main" id="{91712B0E-6DBC-A5AF-C96C-B292E1D73A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964338-2C0D-59B6-A99A-E0958EF1928D}"/>
              </a:ext>
            </a:extLst>
          </p:cNvPr>
          <p:cNvSpPr>
            <a:spLocks noGrp="1"/>
          </p:cNvSpPr>
          <p:nvPr>
            <p:ph type="sldNum" sz="quarter" idx="12"/>
          </p:nvPr>
        </p:nvSpPr>
        <p:spPr/>
        <p:txBody>
          <a:bodyPr/>
          <a:lstStyle/>
          <a:p>
            <a:fld id="{FE08BC93-2923-41CF-9AF8-01AC9D08DDD6}" type="slidenum">
              <a:rPr lang="en-US" smtClean="0"/>
              <a:t>‹#›</a:t>
            </a:fld>
            <a:endParaRPr lang="en-US"/>
          </a:p>
        </p:txBody>
      </p:sp>
    </p:spTree>
    <p:extLst>
      <p:ext uri="{BB962C8B-B14F-4D97-AF65-F5344CB8AC3E}">
        <p14:creationId xmlns:p14="http://schemas.microsoft.com/office/powerpoint/2010/main" val="10007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015110-0BF4-05D2-4EC0-299CFF51D1C7}"/>
              </a:ext>
            </a:extLst>
          </p:cNvPr>
          <p:cNvSpPr>
            <a:spLocks noGrp="1"/>
          </p:cNvSpPr>
          <p:nvPr>
            <p:ph type="dt" sz="half" idx="10"/>
          </p:nvPr>
        </p:nvSpPr>
        <p:spPr/>
        <p:txBody>
          <a:bodyPr/>
          <a:lstStyle/>
          <a:p>
            <a:fld id="{BE3A60F2-256B-4F69-96EC-B406C91DCDFF}" type="datetimeFigureOut">
              <a:rPr lang="en-US" smtClean="0"/>
              <a:t>6/8/2023</a:t>
            </a:fld>
            <a:endParaRPr lang="en-US"/>
          </a:p>
        </p:txBody>
      </p:sp>
      <p:sp>
        <p:nvSpPr>
          <p:cNvPr id="3" name="Footer Placeholder 2">
            <a:extLst>
              <a:ext uri="{FF2B5EF4-FFF2-40B4-BE49-F238E27FC236}">
                <a16:creationId xmlns:a16="http://schemas.microsoft.com/office/drawing/2014/main" id="{C94F5BE3-DEC1-15A2-D6EA-DD472C471EB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507A8F-31C5-8F95-EDD0-E19E6FE5C1F0}"/>
              </a:ext>
            </a:extLst>
          </p:cNvPr>
          <p:cNvSpPr>
            <a:spLocks noGrp="1"/>
          </p:cNvSpPr>
          <p:nvPr>
            <p:ph type="sldNum" sz="quarter" idx="12"/>
          </p:nvPr>
        </p:nvSpPr>
        <p:spPr/>
        <p:txBody>
          <a:bodyPr/>
          <a:lstStyle/>
          <a:p>
            <a:fld id="{FE08BC93-2923-41CF-9AF8-01AC9D08DDD6}" type="slidenum">
              <a:rPr lang="en-US" smtClean="0"/>
              <a:t>‹#›</a:t>
            </a:fld>
            <a:endParaRPr lang="en-US"/>
          </a:p>
        </p:txBody>
      </p:sp>
    </p:spTree>
    <p:extLst>
      <p:ext uri="{BB962C8B-B14F-4D97-AF65-F5344CB8AC3E}">
        <p14:creationId xmlns:p14="http://schemas.microsoft.com/office/powerpoint/2010/main" val="3863934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BE337-939D-DFA7-3548-68FB73DB80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6846F8-1653-EF99-10E2-743BFFF98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DCDC10-596F-0755-55E7-87D0F8F649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0E66B8-4858-DCAA-3026-91B043C2B26C}"/>
              </a:ext>
            </a:extLst>
          </p:cNvPr>
          <p:cNvSpPr>
            <a:spLocks noGrp="1"/>
          </p:cNvSpPr>
          <p:nvPr>
            <p:ph type="dt" sz="half" idx="10"/>
          </p:nvPr>
        </p:nvSpPr>
        <p:spPr/>
        <p:txBody>
          <a:bodyPr/>
          <a:lstStyle/>
          <a:p>
            <a:fld id="{BE3A60F2-256B-4F69-96EC-B406C91DCDFF}" type="datetimeFigureOut">
              <a:rPr lang="en-US" smtClean="0"/>
              <a:t>6/8/2023</a:t>
            </a:fld>
            <a:endParaRPr lang="en-US"/>
          </a:p>
        </p:txBody>
      </p:sp>
      <p:sp>
        <p:nvSpPr>
          <p:cNvPr id="6" name="Footer Placeholder 5">
            <a:extLst>
              <a:ext uri="{FF2B5EF4-FFF2-40B4-BE49-F238E27FC236}">
                <a16:creationId xmlns:a16="http://schemas.microsoft.com/office/drawing/2014/main" id="{9F831D73-D6E1-7E85-BDCD-E2DC595418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E5C6B1-0E78-F060-4C6F-8868D0F654D8}"/>
              </a:ext>
            </a:extLst>
          </p:cNvPr>
          <p:cNvSpPr>
            <a:spLocks noGrp="1"/>
          </p:cNvSpPr>
          <p:nvPr>
            <p:ph type="sldNum" sz="quarter" idx="12"/>
          </p:nvPr>
        </p:nvSpPr>
        <p:spPr/>
        <p:txBody>
          <a:bodyPr/>
          <a:lstStyle/>
          <a:p>
            <a:fld id="{FE08BC93-2923-41CF-9AF8-01AC9D08DDD6}" type="slidenum">
              <a:rPr lang="en-US" smtClean="0"/>
              <a:t>‹#›</a:t>
            </a:fld>
            <a:endParaRPr lang="en-US"/>
          </a:p>
        </p:txBody>
      </p:sp>
    </p:spTree>
    <p:extLst>
      <p:ext uri="{BB962C8B-B14F-4D97-AF65-F5344CB8AC3E}">
        <p14:creationId xmlns:p14="http://schemas.microsoft.com/office/powerpoint/2010/main" val="1947477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34BED-1ED4-CCE4-EB26-6B1DA067B3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DEF469-2D4D-46A4-69CD-7D0FAD5DFB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454A37-3B1D-2F10-415E-84D51C62F0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ACD723-3CCC-6C20-D367-8EC7EF0E7708}"/>
              </a:ext>
            </a:extLst>
          </p:cNvPr>
          <p:cNvSpPr>
            <a:spLocks noGrp="1"/>
          </p:cNvSpPr>
          <p:nvPr>
            <p:ph type="dt" sz="half" idx="10"/>
          </p:nvPr>
        </p:nvSpPr>
        <p:spPr/>
        <p:txBody>
          <a:bodyPr/>
          <a:lstStyle/>
          <a:p>
            <a:fld id="{BE3A60F2-256B-4F69-96EC-B406C91DCDFF}" type="datetimeFigureOut">
              <a:rPr lang="en-US" smtClean="0"/>
              <a:t>6/8/2023</a:t>
            </a:fld>
            <a:endParaRPr lang="en-US"/>
          </a:p>
        </p:txBody>
      </p:sp>
      <p:sp>
        <p:nvSpPr>
          <p:cNvPr id="6" name="Footer Placeholder 5">
            <a:extLst>
              <a:ext uri="{FF2B5EF4-FFF2-40B4-BE49-F238E27FC236}">
                <a16:creationId xmlns:a16="http://schemas.microsoft.com/office/drawing/2014/main" id="{966E4EAB-5D65-FDE5-E3B9-4D4EA4C275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581199-8E5A-02BF-C08C-97D0DFCB3B10}"/>
              </a:ext>
            </a:extLst>
          </p:cNvPr>
          <p:cNvSpPr>
            <a:spLocks noGrp="1"/>
          </p:cNvSpPr>
          <p:nvPr>
            <p:ph type="sldNum" sz="quarter" idx="12"/>
          </p:nvPr>
        </p:nvSpPr>
        <p:spPr/>
        <p:txBody>
          <a:bodyPr/>
          <a:lstStyle/>
          <a:p>
            <a:fld id="{FE08BC93-2923-41CF-9AF8-01AC9D08DDD6}" type="slidenum">
              <a:rPr lang="en-US" smtClean="0"/>
              <a:t>‹#›</a:t>
            </a:fld>
            <a:endParaRPr lang="en-US"/>
          </a:p>
        </p:txBody>
      </p:sp>
    </p:spTree>
    <p:extLst>
      <p:ext uri="{BB962C8B-B14F-4D97-AF65-F5344CB8AC3E}">
        <p14:creationId xmlns:p14="http://schemas.microsoft.com/office/powerpoint/2010/main" val="1216309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33C04B-55CE-0640-21EE-BB7518A1C3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D8626B-B1D8-4EFD-647A-1094DA4F4C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904BAE-97BC-8C4A-7BB5-D555BC0F99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3A60F2-256B-4F69-96EC-B406C91DCDFF}" type="datetimeFigureOut">
              <a:rPr lang="en-US" smtClean="0"/>
              <a:t>6/8/2023</a:t>
            </a:fld>
            <a:endParaRPr lang="en-US"/>
          </a:p>
        </p:txBody>
      </p:sp>
      <p:sp>
        <p:nvSpPr>
          <p:cNvPr id="5" name="Footer Placeholder 4">
            <a:extLst>
              <a:ext uri="{FF2B5EF4-FFF2-40B4-BE49-F238E27FC236}">
                <a16:creationId xmlns:a16="http://schemas.microsoft.com/office/drawing/2014/main" id="{0F366473-66E0-F5D2-6270-C0A4C02249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D7BAD70-E6F8-585E-0268-9C5B03BD83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08BC93-2923-41CF-9AF8-01AC9D08DDD6}" type="slidenum">
              <a:rPr lang="en-US" smtClean="0"/>
              <a:t>‹#›</a:t>
            </a:fld>
            <a:endParaRPr lang="en-US"/>
          </a:p>
        </p:txBody>
      </p:sp>
    </p:spTree>
    <p:extLst>
      <p:ext uri="{BB962C8B-B14F-4D97-AF65-F5344CB8AC3E}">
        <p14:creationId xmlns:p14="http://schemas.microsoft.com/office/powerpoint/2010/main" val="864992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4011DA-0A54-4CF1-B1C2-22507E0FD7CE}"/>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C1AF6E-55FD-450C-884C-B393DD1A15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05C9E4-1CEE-43A7-84C9-17EAFF6BA809}"/>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15A21AB-4AC5-4962-A57F-7836DC9790BC}" type="datetime1">
              <a:rPr lang="en-US" smtClean="0"/>
              <a:t>6/8/2023</a:t>
            </a:fld>
            <a:endParaRPr lang="en-US"/>
          </a:p>
        </p:txBody>
      </p:sp>
      <p:sp>
        <p:nvSpPr>
          <p:cNvPr id="5" name="Footer Placeholder 4">
            <a:extLst>
              <a:ext uri="{FF2B5EF4-FFF2-40B4-BE49-F238E27FC236}">
                <a16:creationId xmlns:a16="http://schemas.microsoft.com/office/drawing/2014/main" id="{F3936862-694D-4894-BEBA-6BAACE6DC48E}"/>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NS FHS Case Study Repository 2023</a:t>
            </a:r>
          </a:p>
        </p:txBody>
      </p:sp>
      <p:sp>
        <p:nvSpPr>
          <p:cNvPr id="6" name="Slide Number Placeholder 5">
            <a:extLst>
              <a:ext uri="{FF2B5EF4-FFF2-40B4-BE49-F238E27FC236}">
                <a16:creationId xmlns:a16="http://schemas.microsoft.com/office/drawing/2014/main" id="{75145BEF-C37D-4C87-A49D-C9C3A016CBF4}"/>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29D117E-458F-49CA-BBEE-5E144AEDD302}" type="slidenum">
              <a:rPr lang="en-US" smtClean="0"/>
              <a:t>‹#›</a:t>
            </a:fld>
            <a:endParaRPr lang="en-US"/>
          </a:p>
        </p:txBody>
      </p:sp>
    </p:spTree>
    <p:extLst>
      <p:ext uri="{BB962C8B-B14F-4D97-AF65-F5344CB8AC3E}">
        <p14:creationId xmlns:p14="http://schemas.microsoft.com/office/powerpoint/2010/main" val="206380593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700" r:id="rId3"/>
    <p:sldLayoutId id="2147483699"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4011DA-0A54-4CF1-B1C2-22507E0FD7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C1AF6E-55FD-450C-884C-B393DD1A15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05C9E4-1CEE-43A7-84C9-17EAFF6BA8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5A21AB-4AC5-4962-A57F-7836DC9790BC}" type="datetime1">
              <a:rPr lang="en-US" smtClean="0"/>
              <a:t>6/8/2023</a:t>
            </a:fld>
            <a:endParaRPr lang="en-US"/>
          </a:p>
        </p:txBody>
      </p:sp>
      <p:sp>
        <p:nvSpPr>
          <p:cNvPr id="5" name="Footer Placeholder 4">
            <a:extLst>
              <a:ext uri="{FF2B5EF4-FFF2-40B4-BE49-F238E27FC236}">
                <a16:creationId xmlns:a16="http://schemas.microsoft.com/office/drawing/2014/main" id="{F3936862-694D-4894-BEBA-6BAACE6DC4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NS FHS Case Study Repository 2023</a:t>
            </a:r>
          </a:p>
        </p:txBody>
      </p:sp>
      <p:sp>
        <p:nvSpPr>
          <p:cNvPr id="6" name="Slide Number Placeholder 5">
            <a:extLst>
              <a:ext uri="{FF2B5EF4-FFF2-40B4-BE49-F238E27FC236}">
                <a16:creationId xmlns:a16="http://schemas.microsoft.com/office/drawing/2014/main" id="{75145BEF-C37D-4C87-A49D-C9C3A016CB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9D117E-458F-49CA-BBEE-5E144AEDD302}" type="slidenum">
              <a:rPr lang="en-US" smtClean="0"/>
              <a:t>‹#›</a:t>
            </a:fld>
            <a:endParaRPr lang="en-US"/>
          </a:p>
        </p:txBody>
      </p:sp>
    </p:spTree>
    <p:extLst>
      <p:ext uri="{BB962C8B-B14F-4D97-AF65-F5344CB8AC3E}">
        <p14:creationId xmlns:p14="http://schemas.microsoft.com/office/powerpoint/2010/main" val="49200437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13" name="Google Shape;13;p1"/>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marR="0" lvl="0" algn="ctr"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r>
              <a:rPr lang="en-US"/>
              <a:t>NS FHS Case Study Repository 2023</a:t>
            </a:r>
            <a:endParaRPr/>
          </a:p>
        </p:txBody>
      </p:sp>
      <p:sp>
        <p:nvSpPr>
          <p:cNvPr id="14" name="Google Shape;14;p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77" r:id="rId12"/>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microsoft.com/office/2018/10/relationships/comments" Target="../comments/modernComment_255_C07AFA3.xml"/><Relationship Id="rId2" Type="http://schemas.openxmlformats.org/officeDocument/2006/relationships/notesSlide" Target="../notesSlides/notesSlide8.xml"/><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8.xml"/><Relationship Id="rId1" Type="http://schemas.openxmlformats.org/officeDocument/2006/relationships/tags" Target="../tags/tag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microsoft.com/office/2007/relationships/diagramDrawing" Target="../diagrams/drawing3.xml"/><Relationship Id="rId3" Type="http://schemas.microsoft.com/office/2018/10/relationships/comments" Target="../comments/modernComment_12C_BEA619C1.xml"/><Relationship Id="rId7" Type="http://schemas.openxmlformats.org/officeDocument/2006/relationships/diagramColors" Target="../diagrams/colors3.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48.xml"/><Relationship Id="rId1" Type="http://schemas.openxmlformats.org/officeDocument/2006/relationships/tags" Target="../tags/tag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microsoft.com/office/2018/10/relationships/comments" Target="../comments/modernComment_248_7964864.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microsoft.com/office/2018/10/relationships/comments" Target="../comments/modernComment_101_0.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microsoft.com/office/2018/10/relationships/comments" Target="../comments/modernComment_104_0.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microsoft.com/office/2018/10/relationships/comments" Target="../comments/modernComment_23B_E7C3B4AC.xm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8572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000000"/>
              </a:buClr>
            </a:pPr>
            <a:endParaRPr lang="en-US" sz="1350" kern="0">
              <a:solidFill>
                <a:prstClr val="white"/>
              </a:solidFill>
              <a:latin typeface="Calibri" panose="020F0502020204030204"/>
              <a:sym typeface="Arial"/>
            </a:endParaRPr>
          </a:p>
        </p:txBody>
      </p:sp>
      <p:sp>
        <p:nvSpPr>
          <p:cNvPr id="11" name="Right Triangle 10">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56540" y="3359150"/>
            <a:ext cx="2468880" cy="24003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000000"/>
              </a:buClr>
            </a:pPr>
            <a:endParaRPr lang="en-US" sz="1350" kern="0">
              <a:solidFill>
                <a:prstClr val="white"/>
              </a:solidFill>
              <a:latin typeface="Calibri" panose="020F0502020204030204"/>
              <a:sym typeface="Arial"/>
            </a:endParaRPr>
          </a:p>
        </p:txBody>
      </p:sp>
      <p:sp>
        <p:nvSpPr>
          <p:cNvPr id="13" name="Rectangle 12">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05331" y="1324706"/>
            <a:ext cx="8178790" cy="420591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000000"/>
              </a:buClr>
            </a:pPr>
            <a:endParaRPr lang="en-US" sz="1350" kern="0">
              <a:solidFill>
                <a:prstClr val="white"/>
              </a:solidFill>
              <a:latin typeface="Calibri" panose="020F0502020204030204"/>
              <a:sym typeface="Arial"/>
            </a:endParaRPr>
          </a:p>
        </p:txBody>
      </p:sp>
      <p:sp>
        <p:nvSpPr>
          <p:cNvPr id="4" name="Title 1">
            <a:extLst>
              <a:ext uri="{FF2B5EF4-FFF2-40B4-BE49-F238E27FC236}">
                <a16:creationId xmlns:a16="http://schemas.microsoft.com/office/drawing/2014/main" id="{9FED6093-97D5-32F5-A08F-67601AB51BE5}"/>
              </a:ext>
            </a:extLst>
          </p:cNvPr>
          <p:cNvSpPr txBox="1">
            <a:spLocks/>
          </p:cNvSpPr>
          <p:nvPr/>
        </p:nvSpPr>
        <p:spPr bwMode="auto">
          <a:xfrm>
            <a:off x="2247900" y="1894897"/>
            <a:ext cx="4444492" cy="237563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numCol="1" rtlCol="0" anchor="b" anchorCtr="0" compatLnSpc="1">
            <a:prstTxWarp prst="textNoShape">
              <a:avLst/>
            </a:prstTxWarp>
            <a:normAutofit/>
          </a:bodyPr>
          <a:lstStyle>
            <a:lvl1pPr algn="ctr" defTabSz="685800" rtl="0" fontAlgn="base">
              <a:lnSpc>
                <a:spcPct val="90000"/>
              </a:lnSpc>
              <a:spcBef>
                <a:spcPct val="0"/>
              </a:spcBef>
              <a:spcAft>
                <a:spcPct val="0"/>
              </a:spcAft>
              <a:defRPr sz="45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a:lstStyle>
          <a:p>
            <a:pPr algn="r">
              <a:spcAft>
                <a:spcPts val="450"/>
              </a:spcAft>
              <a:buClr>
                <a:srgbClr val="000000"/>
              </a:buClr>
              <a:defRPr/>
            </a:pPr>
            <a:r>
              <a:rPr lang="en-US" sz="3975">
                <a:solidFill>
                  <a:prstClr val="black"/>
                </a:solidFill>
                <a:latin typeface="Calibri Light" panose="020F0302020204030204"/>
                <a:sym typeface="Arial"/>
              </a:rPr>
              <a:t>Fetal Health Surveillance</a:t>
            </a:r>
          </a:p>
          <a:p>
            <a:pPr algn="r">
              <a:spcAft>
                <a:spcPts val="450"/>
              </a:spcAft>
              <a:buClr>
                <a:srgbClr val="000000"/>
              </a:buClr>
              <a:defRPr/>
            </a:pPr>
            <a:r>
              <a:rPr lang="en-US" sz="2100">
                <a:solidFill>
                  <a:prstClr val="black"/>
                </a:solidFill>
                <a:latin typeface="Calibri Light" panose="020F0302020204030204"/>
                <a:sym typeface="Arial"/>
              </a:rPr>
              <a:t>Nova Scotia Case Study Repository</a:t>
            </a:r>
          </a:p>
        </p:txBody>
      </p:sp>
      <p:sp>
        <p:nvSpPr>
          <p:cNvPr id="3" name="Subtitle 2">
            <a:extLst>
              <a:ext uri="{FF2B5EF4-FFF2-40B4-BE49-F238E27FC236}">
                <a16:creationId xmlns:a16="http://schemas.microsoft.com/office/drawing/2014/main" id="{5AEE9B82-550A-41B5-BD8C-044BEBFCCB2C}"/>
              </a:ext>
            </a:extLst>
          </p:cNvPr>
          <p:cNvSpPr>
            <a:spLocks noGrp="1"/>
          </p:cNvSpPr>
          <p:nvPr>
            <p:ph type="subTitle" idx="1"/>
          </p:nvPr>
        </p:nvSpPr>
        <p:spPr>
          <a:xfrm>
            <a:off x="2247901" y="4294362"/>
            <a:ext cx="4444490" cy="984493"/>
          </a:xfrm>
        </p:spPr>
        <p:txBody>
          <a:bodyPr vert="horz" lIns="68580" tIns="34290" rIns="68580" bIns="34290" rtlCol="0" anchor="t">
            <a:normAutofit/>
          </a:bodyPr>
          <a:lstStyle/>
          <a:p>
            <a:pPr algn="r"/>
            <a:r>
              <a:rPr lang="en-US" sz="2400" b="1">
                <a:solidFill>
                  <a:srgbClr val="C00000"/>
                </a:solidFill>
                <a:cs typeface="Calibri"/>
              </a:rPr>
              <a:t>Case Study Name</a:t>
            </a:r>
          </a:p>
        </p:txBody>
      </p:sp>
      <p:pic>
        <p:nvPicPr>
          <p:cNvPr id="2" name="Picture 1" descr="NSH-logo-email-signature">
            <a:extLst>
              <a:ext uri="{FF2B5EF4-FFF2-40B4-BE49-F238E27FC236}">
                <a16:creationId xmlns:a16="http://schemas.microsoft.com/office/drawing/2014/main" id="{B0FDE58F-00B8-52AF-573C-DB7ABB19B7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7173723" y="4294361"/>
            <a:ext cx="1966329" cy="752662"/>
          </a:xfrm>
          <a:prstGeom prst="rect">
            <a:avLst/>
          </a:prstGeom>
          <a:noFill/>
        </p:spPr>
      </p:pic>
      <p:pic>
        <p:nvPicPr>
          <p:cNvPr id="1026" name="Picture 2" descr="IWK Logo &amp; Style Guide">
            <a:extLst>
              <a:ext uri="{FF2B5EF4-FFF2-40B4-BE49-F238E27FC236}">
                <a16:creationId xmlns:a16="http://schemas.microsoft.com/office/drawing/2014/main" id="{6A0C6365-D92F-0F9E-510A-D6595CFBA4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96731" y="2969324"/>
            <a:ext cx="1508042" cy="1091978"/>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a:extLst>
              <a:ext uri="{FF2B5EF4-FFF2-40B4-BE49-F238E27FC236}">
                <a16:creationId xmlns:a16="http://schemas.microsoft.com/office/drawing/2014/main" id="{D436E8EA-29C2-35D7-AD4F-BA2FFD7BFCA8}"/>
              </a:ext>
            </a:extLst>
          </p:cNvPr>
          <p:cNvSpPr>
            <a:spLocks noGrp="1"/>
          </p:cNvSpPr>
          <p:nvPr>
            <p:ph type="ftr" sz="quarter" idx="11"/>
          </p:nvPr>
        </p:nvSpPr>
        <p:spPr/>
        <p:txBody>
          <a:bodyPr/>
          <a:lstStyle/>
          <a:p>
            <a:pPr>
              <a:buClr>
                <a:srgbClr val="000000"/>
              </a:buClr>
            </a:pPr>
            <a:r>
              <a:rPr lang="en-US" kern="0">
                <a:solidFill>
                  <a:prstClr val="black">
                    <a:tint val="75000"/>
                  </a:prstClr>
                </a:solidFill>
                <a:latin typeface="Arial"/>
                <a:cs typeface="Arial"/>
                <a:sym typeface="Arial"/>
              </a:rPr>
              <a:t>NS FHS Case Study Repository 2023</a:t>
            </a:r>
          </a:p>
        </p:txBody>
      </p:sp>
      <p:pic>
        <p:nvPicPr>
          <p:cNvPr id="1028" name="Picture 4" descr="Image result for nova scotia reproductive care program logo">
            <a:extLst>
              <a:ext uri="{FF2B5EF4-FFF2-40B4-BE49-F238E27FC236}">
                <a16:creationId xmlns:a16="http://schemas.microsoft.com/office/drawing/2014/main" id="{DE8B04BC-68BB-3CBA-6D40-5D012E7AAFB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04573" y="1894897"/>
            <a:ext cx="1600200" cy="77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8646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152650" y="375444"/>
            <a:ext cx="7886700" cy="99417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4500" b="1" dirty="0">
                <a:solidFill>
                  <a:srgbClr val="C00000"/>
                </a:solidFill>
              </a:rPr>
              <a:t>Plan of Care</a:t>
            </a:r>
            <a:br>
              <a:rPr lang="en-CA" sz="3300" dirty="0"/>
            </a:br>
            <a:endParaRPr lang="en-CA" sz="2700" dirty="0"/>
          </a:p>
        </p:txBody>
      </p:sp>
      <p:sp>
        <p:nvSpPr>
          <p:cNvPr id="3" name="Content Placeholder 2"/>
          <p:cNvSpPr txBox="1">
            <a:spLocks/>
          </p:cNvSpPr>
          <p:nvPr/>
        </p:nvSpPr>
        <p:spPr>
          <a:xfrm>
            <a:off x="1812759" y="1369616"/>
            <a:ext cx="8030954" cy="4268079"/>
          </a:xfrm>
          <a:prstGeom prst="rect">
            <a:avLst/>
          </a:prstGeom>
        </p:spPr>
        <p:txBody>
          <a:bodyPr lIns="91440" tIns="45720" rIns="91440" bIns="4572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b="1" dirty="0">
                <a:latin typeface="Calibri"/>
                <a:cs typeface="Calibri"/>
              </a:rPr>
              <a:t>Time:</a:t>
            </a:r>
          </a:p>
          <a:p>
            <a:endParaRPr lang="en-CA" dirty="0">
              <a:latin typeface="Calibri" panose="020F0502020204030204" pitchFamily="34" charset="0"/>
              <a:cs typeface="Calibri" panose="020F0502020204030204" pitchFamily="34" charset="0"/>
            </a:endParaRPr>
          </a:p>
          <a:p>
            <a:pPr marL="0" indent="0">
              <a:buNone/>
            </a:pPr>
            <a:endParaRPr lang="en-CA" dirty="0">
              <a:latin typeface="Calibri" panose="020F0502020204030204" pitchFamily="34" charset="0"/>
              <a:cs typeface="Calibri" panose="020F0502020204030204" pitchFamily="34" charset="0"/>
            </a:endParaRPr>
          </a:p>
        </p:txBody>
      </p:sp>
      <p:sp>
        <p:nvSpPr>
          <p:cNvPr id="4" name="Footer Placeholder 3">
            <a:extLst>
              <a:ext uri="{FF2B5EF4-FFF2-40B4-BE49-F238E27FC236}">
                <a16:creationId xmlns:a16="http://schemas.microsoft.com/office/drawing/2014/main" id="{F7870AB8-31B7-56DB-80DE-E375EE511AF8}"/>
              </a:ext>
            </a:extLst>
          </p:cNvPr>
          <p:cNvSpPr>
            <a:spLocks noGrp="1"/>
          </p:cNvSpPr>
          <p:nvPr>
            <p:ph type="ftr" sz="quarter" idx="11"/>
          </p:nvPr>
        </p:nvSpPr>
        <p:spPr/>
        <p:txBody>
          <a:bodyPr/>
          <a:lstStyle/>
          <a:p>
            <a:r>
              <a:rPr lang="en-US"/>
              <a:t>NS FHS Case Study Repository 2023</a:t>
            </a:r>
          </a:p>
        </p:txBody>
      </p:sp>
    </p:spTree>
    <p:extLst>
      <p:ext uri="{BB962C8B-B14F-4D97-AF65-F5344CB8AC3E}">
        <p14:creationId xmlns:p14="http://schemas.microsoft.com/office/powerpoint/2010/main" val="201830307"/>
      </p:ext>
    </p:extLst>
  </p:cSld>
  <p:clrMapOvr>
    <a:masterClrMapping/>
  </p:clrMapOvr>
  <p:extLst>
    <p:ext uri="{6950BFC3-D8DA-4A85-94F7-54DA5524770B}">
      <p188:commentRel xmlns:p188="http://schemas.microsoft.com/office/powerpoint/2018/8/main" r:id="rId3"/>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sz="3300" b="1" dirty="0">
                <a:solidFill>
                  <a:srgbClr val="C00000"/>
                </a:solidFill>
                <a:latin typeface="Calibri Light"/>
                <a:ea typeface="Calibri Light"/>
                <a:cs typeface="Calibri Light"/>
              </a:rPr>
              <a:t>Patient Update</a:t>
            </a:r>
            <a:endParaRPr lang="en-US" dirty="0"/>
          </a:p>
        </p:txBody>
      </p:sp>
      <p:sp>
        <p:nvSpPr>
          <p:cNvPr id="2" name="Content Placeholder 1"/>
          <p:cNvSpPr>
            <a:spLocks noGrp="1"/>
          </p:cNvSpPr>
          <p:nvPr>
            <p:ph idx="1"/>
          </p:nvPr>
        </p:nvSpPr>
        <p:spPr/>
        <p:txBody>
          <a:bodyPr/>
          <a:lstStyle/>
          <a:p>
            <a:endParaRPr lang="en-US" sz="2800" dirty="0"/>
          </a:p>
          <a:p>
            <a:pPr marL="25400" indent="0">
              <a:buNone/>
            </a:pPr>
            <a:endParaRPr lang="en-US"/>
          </a:p>
          <a:p>
            <a:pPr>
              <a:buNone/>
            </a:pPr>
            <a:endParaRPr lang="en-US"/>
          </a:p>
        </p:txBody>
      </p:sp>
      <p:sp>
        <p:nvSpPr>
          <p:cNvPr id="3" name="Footer Placeholder 2"/>
          <p:cNvSpPr>
            <a:spLocks noGrp="1"/>
          </p:cNvSpPr>
          <p:nvPr>
            <p:ph type="ftr" sz="quarter" idx="11"/>
          </p:nvPr>
        </p:nvSpPr>
        <p:spPr/>
        <p:txBody>
          <a:bodyPr/>
          <a:lstStyle/>
          <a:p>
            <a:pPr>
              <a:defRPr/>
            </a:pPr>
            <a:r>
              <a:rPr lang="en-US"/>
              <a:t>NS FHS Case Study Repository 2023</a:t>
            </a:r>
          </a:p>
        </p:txBody>
      </p:sp>
    </p:spTree>
    <p:custDataLst>
      <p:tags r:id="rId1"/>
    </p:custDataLst>
    <p:extLst>
      <p:ext uri="{BB962C8B-B14F-4D97-AF65-F5344CB8AC3E}">
        <p14:creationId xmlns:p14="http://schemas.microsoft.com/office/powerpoint/2010/main" val="1535284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5" name="Google Shape;195;p27"/>
          <p:cNvSpPr txBox="1"/>
          <p:nvPr/>
        </p:nvSpPr>
        <p:spPr>
          <a:xfrm>
            <a:off x="1524000" y="274320"/>
            <a:ext cx="9144000" cy="1066800"/>
          </a:xfrm>
          <a:prstGeom prst="rect">
            <a:avLst/>
          </a:prstGeom>
          <a:noFill/>
          <a:ln>
            <a:noFill/>
          </a:ln>
        </p:spPr>
        <p:txBody>
          <a:bodyPr spcFirstLastPara="1" wrap="square" lIns="91425" tIns="45700" rIns="91425" bIns="45700" anchor="t" anchorCtr="0">
            <a:noAutofit/>
          </a:bodyPr>
          <a:lstStyle/>
          <a:p>
            <a:pPr algn="ctr">
              <a:buClr>
                <a:schemeClr val="dk2"/>
              </a:buClr>
              <a:buSzPts val="2800"/>
            </a:pPr>
            <a:r>
              <a:rPr lang="en-US" altLang="en-US" sz="2800" b="1" dirty="0">
                <a:solidFill>
                  <a:srgbClr val="C00000"/>
                </a:solidFill>
                <a:latin typeface="Calibri" pitchFamily="34" charset="0"/>
              </a:rPr>
              <a:t>Triage:  Add time: BP MHR Antenatal management, cervical dilatation, effacement, and position. </a:t>
            </a:r>
            <a:endParaRPr sz="2800" b="1" dirty="0">
              <a:solidFill>
                <a:srgbClr val="C00000"/>
              </a:solidFill>
              <a:sym typeface="Arial"/>
            </a:endParaRPr>
          </a:p>
        </p:txBody>
      </p:sp>
      <p:sp>
        <p:nvSpPr>
          <p:cNvPr id="196" name="Google Shape;196;p27"/>
          <p:cNvSpPr txBox="1"/>
          <p:nvPr/>
        </p:nvSpPr>
        <p:spPr>
          <a:xfrm>
            <a:off x="3197097" y="5674262"/>
            <a:ext cx="5616600" cy="579300"/>
          </a:xfrm>
          <a:prstGeom prst="rect">
            <a:avLst/>
          </a:prstGeom>
          <a:noFill/>
          <a:ln>
            <a:noFill/>
          </a:ln>
        </p:spPr>
        <p:txBody>
          <a:bodyPr spcFirstLastPara="1" wrap="square" lIns="91425" tIns="45700" rIns="91425" bIns="45700" anchor="t" anchorCtr="0">
            <a:noAutofit/>
          </a:bodyPr>
          <a:lstStyle/>
          <a:p>
            <a:pPr algn="ctr">
              <a:buClr>
                <a:schemeClr val="dk1"/>
              </a:buClr>
              <a:buSzPts val="3200"/>
            </a:pPr>
            <a:r>
              <a:rPr lang="en-US" sz="3200" dirty="0">
                <a:solidFill>
                  <a:schemeClr val="dk1"/>
                </a:solidFill>
                <a:latin typeface="Calibri" panose="020F0502020204030204" pitchFamily="34" charset="0"/>
                <a:cs typeface="Calibri" panose="020F0502020204030204" pitchFamily="34" charset="0"/>
                <a:sym typeface="Arial"/>
              </a:rPr>
              <a:t>Systematic interpretation?</a:t>
            </a:r>
            <a:endParaRPr sz="1400" dirty="0">
              <a:solidFill>
                <a:srgbClr val="000000"/>
              </a:solidFill>
              <a:latin typeface="Calibri" panose="020F0502020204030204" pitchFamily="34" charset="0"/>
              <a:cs typeface="Calibri" panose="020F0502020204030204" pitchFamily="34" charset="0"/>
              <a:sym typeface="Arial"/>
            </a:endParaRPr>
          </a:p>
        </p:txBody>
      </p:sp>
      <p:sp>
        <p:nvSpPr>
          <p:cNvPr id="4" name="Slide Number Placeholder 3"/>
          <p:cNvSpPr>
            <a:spLocks noGrp="1"/>
          </p:cNvSpPr>
          <p:nvPr>
            <p:ph type="sldNum" idx="12"/>
          </p:nvPr>
        </p:nvSpPr>
        <p:spPr/>
        <p:txBody>
          <a:bodyPr/>
          <a:lstStyle/>
          <a:p>
            <a:fld id="{00000000-1234-1234-1234-123412341234}" type="slidenum">
              <a:rPr lang="en-US" smtClean="0"/>
              <a:pPr/>
              <a:t>12</a:t>
            </a:fld>
            <a:endParaRPr lang="en-US"/>
          </a:p>
        </p:txBody>
      </p:sp>
      <p:sp>
        <p:nvSpPr>
          <p:cNvPr id="5" name="TextBox 4"/>
          <p:cNvSpPr txBox="1"/>
          <p:nvPr/>
        </p:nvSpPr>
        <p:spPr>
          <a:xfrm>
            <a:off x="1524000" y="2029522"/>
            <a:ext cx="9144000" cy="2862322"/>
          </a:xfrm>
          <a:prstGeom prst="rect">
            <a:avLst/>
          </a:prstGeom>
          <a:noFill/>
        </p:spPr>
        <p:txBody>
          <a:bodyPr wrap="square" rtlCol="0">
            <a:spAutoFit/>
          </a:bodyPr>
          <a:lstStyle/>
          <a:p>
            <a:pPr algn="ctr"/>
            <a:r>
              <a:rPr lang="en-US" sz="5400" dirty="0">
                <a:solidFill>
                  <a:srgbClr val="FF0000"/>
                </a:solidFill>
              </a:rPr>
              <a:t>Replace with EFM tracing or IA sound clips </a:t>
            </a:r>
          </a:p>
          <a:p>
            <a:pPr algn="ctr"/>
            <a:r>
              <a:rPr lang="en-US" sz="3600" dirty="0">
                <a:solidFill>
                  <a:srgbClr val="FF0000"/>
                </a:solidFill>
              </a:rPr>
              <a:t>Place slide in the appropriate order to align with your case study</a:t>
            </a:r>
          </a:p>
        </p:txBody>
      </p:sp>
      <p:sp>
        <p:nvSpPr>
          <p:cNvPr id="6" name="Footer Placeholder 5">
            <a:extLst>
              <a:ext uri="{FF2B5EF4-FFF2-40B4-BE49-F238E27FC236}">
                <a16:creationId xmlns:a16="http://schemas.microsoft.com/office/drawing/2014/main" id="{3A305EE4-5ACB-7D56-1959-D057B9D6D939}"/>
              </a:ext>
            </a:extLst>
          </p:cNvPr>
          <p:cNvSpPr>
            <a:spLocks noGrp="1"/>
          </p:cNvSpPr>
          <p:nvPr>
            <p:ph type="ftr" sz="quarter" idx="11"/>
          </p:nvPr>
        </p:nvSpPr>
        <p:spPr/>
        <p:txBody>
          <a:bodyPr/>
          <a:lstStyle/>
          <a:p>
            <a:r>
              <a:rPr lang="en-US"/>
              <a:t>NS FHS Case Study Repository 2023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nvGraphicFramePr>
        <p:xfrm>
          <a:off x="-2027582" y="365125"/>
          <a:ext cx="15266504" cy="67053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1"/>
          <p:cNvSpPr txBox="1">
            <a:spLocks/>
          </p:cNvSpPr>
          <p:nvPr/>
        </p:nvSpPr>
        <p:spPr>
          <a:xfrm>
            <a:off x="989012" y="441236"/>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6000" b="1" dirty="0">
                <a:solidFill>
                  <a:schemeClr val="accent6"/>
                </a:solidFill>
                <a:ea typeface="ＭＳ Ｐゴシック" pitchFamily="34" charset="-128"/>
              </a:rPr>
              <a:t>Normal REFLEX </a:t>
            </a:r>
            <a:r>
              <a:rPr lang="fr-CA" sz="6000" b="1" dirty="0">
                <a:ea typeface="ＭＳ Ｐゴシック" pitchFamily="34" charset="-128"/>
              </a:rPr>
              <a:t>responses</a:t>
            </a:r>
            <a:endParaRPr lang="en-US" sz="6000" b="1" dirty="0"/>
          </a:p>
        </p:txBody>
      </p:sp>
      <p:sp>
        <p:nvSpPr>
          <p:cNvPr id="6" name="Footer Placeholder 1"/>
          <p:cNvSpPr>
            <a:spLocks noGrp="1"/>
          </p:cNvSpPr>
          <p:nvPr>
            <p:ph type="ftr" sz="quarter" idx="11"/>
          </p:nvPr>
        </p:nvSpPr>
        <p:spPr>
          <a:xfrm>
            <a:off x="4038600" y="6492875"/>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NS FHS Case Study Repository 2023</a:t>
            </a:r>
          </a:p>
          <a:p>
            <a:endParaRPr lang="en-CA" dirty="0"/>
          </a:p>
        </p:txBody>
      </p:sp>
      <p:sp>
        <p:nvSpPr>
          <p:cNvPr id="13" name="TextBox 12">
            <a:extLst>
              <a:ext uri="{FF2B5EF4-FFF2-40B4-BE49-F238E27FC236}">
                <a16:creationId xmlns:a16="http://schemas.microsoft.com/office/drawing/2014/main" id="{C046C398-23C8-39F6-2741-1FB6EE5BC7E2}"/>
              </a:ext>
            </a:extLst>
          </p:cNvPr>
          <p:cNvSpPr txBox="1"/>
          <p:nvPr/>
        </p:nvSpPr>
        <p:spPr>
          <a:xfrm>
            <a:off x="234863" y="6260404"/>
            <a:ext cx="305061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cs typeface="Calibri"/>
              </a:rPr>
              <a:t>Adapted from F</a:t>
            </a:r>
            <a:r>
              <a:rPr lang="en-US" sz="1200" dirty="0">
                <a:cs typeface="Calibri"/>
              </a:rPr>
              <a:t>HS Canada – The Fundamentals of Fetal Health Surveillance</a:t>
            </a:r>
          </a:p>
        </p:txBody>
      </p:sp>
    </p:spTree>
    <p:extLst>
      <p:ext uri="{BB962C8B-B14F-4D97-AF65-F5344CB8AC3E}">
        <p14:creationId xmlns:p14="http://schemas.microsoft.com/office/powerpoint/2010/main" val="3773069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5" name="Google Shape;195;p27"/>
          <p:cNvSpPr txBox="1"/>
          <p:nvPr/>
        </p:nvSpPr>
        <p:spPr>
          <a:xfrm>
            <a:off x="1524000" y="274320"/>
            <a:ext cx="9144000" cy="1066800"/>
          </a:xfrm>
          <a:prstGeom prst="rect">
            <a:avLst/>
          </a:prstGeom>
          <a:noFill/>
          <a:ln>
            <a:noFill/>
          </a:ln>
        </p:spPr>
        <p:txBody>
          <a:bodyPr spcFirstLastPara="1" wrap="square" lIns="91425" tIns="45700" rIns="91425" bIns="45700" anchor="t" anchorCtr="0">
            <a:noAutofit/>
          </a:bodyPr>
          <a:lstStyle/>
          <a:p>
            <a:pPr algn="ctr">
              <a:buClr>
                <a:schemeClr val="dk2"/>
              </a:buClr>
              <a:buSzPts val="2800"/>
            </a:pPr>
            <a:r>
              <a:rPr lang="en-US" altLang="en-US" sz="2800" b="1" dirty="0">
                <a:solidFill>
                  <a:srgbClr val="C00000"/>
                </a:solidFill>
                <a:latin typeface="Calibri" pitchFamily="34" charset="0"/>
              </a:rPr>
              <a:t>Triage:  Add time: BP MHR Antenatal management, cervical dilatation, effacement, and position. </a:t>
            </a:r>
            <a:endParaRPr sz="2800" b="1" dirty="0">
              <a:solidFill>
                <a:srgbClr val="C00000"/>
              </a:solidFill>
              <a:sym typeface="Arial"/>
            </a:endParaRPr>
          </a:p>
        </p:txBody>
      </p:sp>
      <p:sp>
        <p:nvSpPr>
          <p:cNvPr id="196" name="Google Shape;196;p27"/>
          <p:cNvSpPr txBox="1"/>
          <p:nvPr/>
        </p:nvSpPr>
        <p:spPr>
          <a:xfrm>
            <a:off x="3197097" y="5674262"/>
            <a:ext cx="5616600" cy="579300"/>
          </a:xfrm>
          <a:prstGeom prst="rect">
            <a:avLst/>
          </a:prstGeom>
          <a:noFill/>
          <a:ln>
            <a:noFill/>
          </a:ln>
        </p:spPr>
        <p:txBody>
          <a:bodyPr spcFirstLastPara="1" wrap="square" lIns="91425" tIns="45700" rIns="91425" bIns="45700" anchor="t" anchorCtr="0">
            <a:noAutofit/>
          </a:bodyPr>
          <a:lstStyle/>
          <a:p>
            <a:pPr algn="ctr">
              <a:buClr>
                <a:schemeClr val="dk1"/>
              </a:buClr>
              <a:buSzPts val="3200"/>
            </a:pPr>
            <a:r>
              <a:rPr lang="en-US" sz="3200" dirty="0">
                <a:solidFill>
                  <a:schemeClr val="dk1"/>
                </a:solidFill>
                <a:latin typeface="Calibri" panose="020F0502020204030204" pitchFamily="34" charset="0"/>
                <a:cs typeface="Calibri" panose="020F0502020204030204" pitchFamily="34" charset="0"/>
                <a:sym typeface="Arial"/>
              </a:rPr>
              <a:t>Systematic interpretation?</a:t>
            </a:r>
            <a:endParaRPr sz="1400" dirty="0">
              <a:solidFill>
                <a:srgbClr val="000000"/>
              </a:solidFill>
              <a:latin typeface="Calibri" panose="020F0502020204030204" pitchFamily="34" charset="0"/>
              <a:cs typeface="Calibri" panose="020F0502020204030204" pitchFamily="34" charset="0"/>
              <a:sym typeface="Arial"/>
            </a:endParaRPr>
          </a:p>
        </p:txBody>
      </p:sp>
      <p:sp>
        <p:nvSpPr>
          <p:cNvPr id="4" name="Slide Number Placeholder 3"/>
          <p:cNvSpPr>
            <a:spLocks noGrp="1"/>
          </p:cNvSpPr>
          <p:nvPr>
            <p:ph type="sldNum" idx="12"/>
          </p:nvPr>
        </p:nvSpPr>
        <p:spPr/>
        <p:txBody>
          <a:bodyPr/>
          <a:lstStyle/>
          <a:p>
            <a:fld id="{00000000-1234-1234-1234-123412341234}" type="slidenum">
              <a:rPr lang="en-US" smtClean="0"/>
              <a:pPr/>
              <a:t>14</a:t>
            </a:fld>
            <a:endParaRPr lang="en-US"/>
          </a:p>
        </p:txBody>
      </p:sp>
      <p:sp>
        <p:nvSpPr>
          <p:cNvPr id="5" name="TextBox 4"/>
          <p:cNvSpPr txBox="1"/>
          <p:nvPr/>
        </p:nvSpPr>
        <p:spPr>
          <a:xfrm>
            <a:off x="1524000" y="2029522"/>
            <a:ext cx="9144000" cy="3693319"/>
          </a:xfrm>
          <a:prstGeom prst="rect">
            <a:avLst/>
          </a:prstGeom>
          <a:noFill/>
        </p:spPr>
        <p:txBody>
          <a:bodyPr wrap="square" rtlCol="0">
            <a:spAutoFit/>
          </a:bodyPr>
          <a:lstStyle/>
          <a:p>
            <a:pPr algn="ctr"/>
            <a:r>
              <a:rPr lang="en-US" sz="5400" dirty="0">
                <a:solidFill>
                  <a:srgbClr val="FF0000"/>
                </a:solidFill>
              </a:rPr>
              <a:t>Replace with EFM tracing or IA sound clips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0000"/>
                </a:solidFill>
                <a:effectLst/>
                <a:uLnTx/>
                <a:uFillTx/>
                <a:latin typeface="Calibri" panose="020F0502020204030204"/>
                <a:ea typeface="+mn-ea"/>
                <a:cs typeface="+mn-cs"/>
              </a:rPr>
              <a:t>Place slide in the appropriate order to align with your case study</a:t>
            </a:r>
          </a:p>
          <a:p>
            <a:pPr algn="ctr"/>
            <a:endParaRPr lang="en-US" sz="5400" dirty="0">
              <a:solidFill>
                <a:srgbClr val="FF0000"/>
              </a:solidFill>
            </a:endParaRPr>
          </a:p>
        </p:txBody>
      </p:sp>
      <p:sp>
        <p:nvSpPr>
          <p:cNvPr id="6" name="Footer Placeholder 5">
            <a:extLst>
              <a:ext uri="{FF2B5EF4-FFF2-40B4-BE49-F238E27FC236}">
                <a16:creationId xmlns:a16="http://schemas.microsoft.com/office/drawing/2014/main" id="{3A305EE4-5ACB-7D56-1959-D057B9D6D939}"/>
              </a:ext>
            </a:extLst>
          </p:cNvPr>
          <p:cNvSpPr>
            <a:spLocks noGrp="1"/>
          </p:cNvSpPr>
          <p:nvPr>
            <p:ph type="ftr" sz="quarter" idx="11"/>
          </p:nvPr>
        </p:nvSpPr>
        <p:spPr/>
        <p:txBody>
          <a:bodyPr/>
          <a:lstStyle/>
          <a:p>
            <a:r>
              <a:rPr lang="en-US"/>
              <a:t>NS FHS Case Study Repository 2023</a:t>
            </a:r>
          </a:p>
        </p:txBody>
      </p:sp>
    </p:spTree>
    <p:extLst>
      <p:ext uri="{BB962C8B-B14F-4D97-AF65-F5344CB8AC3E}">
        <p14:creationId xmlns:p14="http://schemas.microsoft.com/office/powerpoint/2010/main" val="757802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nvGraphicFramePr>
        <p:xfrm>
          <a:off x="-2027582" y="365125"/>
          <a:ext cx="15266504" cy="670539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itle 1"/>
          <p:cNvSpPr txBox="1">
            <a:spLocks/>
          </p:cNvSpPr>
          <p:nvPr/>
        </p:nvSpPr>
        <p:spPr>
          <a:xfrm>
            <a:off x="106680" y="344805"/>
            <a:ext cx="11978640" cy="1325563"/>
          </a:xfrm>
          <a:prstGeom prst="rect">
            <a:avLst/>
          </a:prstGeom>
        </p:spPr>
        <p:txBody>
          <a:bodyPr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5400" b="1" dirty="0">
                <a:solidFill>
                  <a:srgbClr val="FFFF00"/>
                </a:solidFill>
                <a:ea typeface="ＭＳ Ｐゴシック"/>
              </a:rPr>
              <a:t>COMPENSATORY</a:t>
            </a:r>
            <a:r>
              <a:rPr lang="en-CA" sz="5400" b="1" dirty="0">
                <a:ea typeface="ＭＳ Ｐゴシック"/>
              </a:rPr>
              <a:t> responses to hypoxia</a:t>
            </a:r>
            <a:endParaRPr lang="en-US" sz="5400" b="1">
              <a:ea typeface="ＭＳ Ｐゴシック"/>
              <a:cs typeface="Calibri Light"/>
            </a:endParaRPr>
          </a:p>
        </p:txBody>
      </p:sp>
      <p:sp>
        <p:nvSpPr>
          <p:cNvPr id="6" name="Footer Placeholder 1"/>
          <p:cNvSpPr>
            <a:spLocks noGrp="1"/>
          </p:cNvSpPr>
          <p:nvPr>
            <p:ph type="ftr" sz="quarter" idx="11"/>
          </p:nvPr>
        </p:nvSpPr>
        <p:spPr>
          <a:xfrm>
            <a:off x="4038600" y="6492875"/>
            <a:ext cx="4114800" cy="365125"/>
          </a:xfrm>
        </p:spPr>
        <p:txBody>
          <a:bodyPr/>
          <a:lstStyle/>
          <a:p>
            <a:r>
              <a:rPr lang="en-CA" dirty="0"/>
              <a:t>NS FHS Case Study Repository 2023</a:t>
            </a:r>
          </a:p>
        </p:txBody>
      </p:sp>
      <p:sp>
        <p:nvSpPr>
          <p:cNvPr id="13" name="TextBox 12">
            <a:extLst>
              <a:ext uri="{FF2B5EF4-FFF2-40B4-BE49-F238E27FC236}">
                <a16:creationId xmlns:a16="http://schemas.microsoft.com/office/drawing/2014/main" id="{3BCAFF33-2461-174C-3F8C-FD67B40A7E4D}"/>
              </a:ext>
            </a:extLst>
          </p:cNvPr>
          <p:cNvSpPr txBox="1"/>
          <p:nvPr/>
        </p:nvSpPr>
        <p:spPr>
          <a:xfrm>
            <a:off x="234863" y="6260404"/>
            <a:ext cx="305061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cs typeface="Calibri"/>
              </a:rPr>
              <a:t>Adapted from F</a:t>
            </a:r>
            <a:r>
              <a:rPr lang="en-US" sz="1200" dirty="0">
                <a:cs typeface="Calibri"/>
              </a:rPr>
              <a:t>HS Canada – The Fundamentals of Fetal Health Surveillance</a:t>
            </a:r>
          </a:p>
        </p:txBody>
      </p:sp>
    </p:spTree>
    <p:extLst>
      <p:ext uri="{BB962C8B-B14F-4D97-AF65-F5344CB8AC3E}">
        <p14:creationId xmlns:p14="http://schemas.microsoft.com/office/powerpoint/2010/main" val="3198556609"/>
      </p:ext>
    </p:extLst>
  </p:cSld>
  <p:clrMapOvr>
    <a:masterClrMapping/>
  </p:clrMapOvr>
  <p:extLst>
    <p:ext uri="{6950BFC3-D8DA-4A85-94F7-54DA5524770B}">
      <p188:commentRel xmlns:p188="http://schemas.microsoft.com/office/powerpoint/2018/8/main" r:id="rId3"/>
    </p:ext>
  </p:extLs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5" name="Google Shape;195;p27"/>
          <p:cNvSpPr txBox="1"/>
          <p:nvPr/>
        </p:nvSpPr>
        <p:spPr>
          <a:xfrm>
            <a:off x="1524000" y="274320"/>
            <a:ext cx="9144000" cy="1066800"/>
          </a:xfrm>
          <a:prstGeom prst="rect">
            <a:avLst/>
          </a:prstGeom>
          <a:noFill/>
          <a:ln>
            <a:noFill/>
          </a:ln>
        </p:spPr>
        <p:txBody>
          <a:bodyPr spcFirstLastPara="1" wrap="square" lIns="91425" tIns="45700" rIns="91425" bIns="45700" anchor="t" anchorCtr="0">
            <a:noAutofit/>
          </a:bodyPr>
          <a:lstStyle/>
          <a:p>
            <a:pPr algn="ctr">
              <a:buClr>
                <a:schemeClr val="dk2"/>
              </a:buClr>
              <a:buSzPts val="2800"/>
            </a:pPr>
            <a:r>
              <a:rPr lang="en-US" altLang="en-US" sz="2800" b="1" dirty="0">
                <a:solidFill>
                  <a:srgbClr val="C00000"/>
                </a:solidFill>
                <a:latin typeface="Calibri" pitchFamily="34" charset="0"/>
              </a:rPr>
              <a:t>Triage:  Add time: BP MHR Antenatal management, cervical dilatation, effacement, and position. </a:t>
            </a:r>
            <a:endParaRPr sz="2800" b="1" dirty="0">
              <a:solidFill>
                <a:srgbClr val="C00000"/>
              </a:solidFill>
              <a:sym typeface="Arial"/>
            </a:endParaRPr>
          </a:p>
        </p:txBody>
      </p:sp>
      <p:sp>
        <p:nvSpPr>
          <p:cNvPr id="196" name="Google Shape;196;p27"/>
          <p:cNvSpPr txBox="1"/>
          <p:nvPr/>
        </p:nvSpPr>
        <p:spPr>
          <a:xfrm>
            <a:off x="3197097" y="5674262"/>
            <a:ext cx="5616600" cy="579300"/>
          </a:xfrm>
          <a:prstGeom prst="rect">
            <a:avLst/>
          </a:prstGeom>
          <a:noFill/>
          <a:ln>
            <a:noFill/>
          </a:ln>
        </p:spPr>
        <p:txBody>
          <a:bodyPr spcFirstLastPara="1" wrap="square" lIns="91425" tIns="45700" rIns="91425" bIns="45700" anchor="t" anchorCtr="0">
            <a:noAutofit/>
          </a:bodyPr>
          <a:lstStyle/>
          <a:p>
            <a:pPr algn="ctr">
              <a:buClr>
                <a:schemeClr val="dk1"/>
              </a:buClr>
              <a:buSzPts val="3200"/>
            </a:pPr>
            <a:r>
              <a:rPr lang="en-US" sz="3200" dirty="0">
                <a:solidFill>
                  <a:schemeClr val="dk1"/>
                </a:solidFill>
                <a:latin typeface="Calibri" panose="020F0502020204030204" pitchFamily="34" charset="0"/>
                <a:cs typeface="Calibri" panose="020F0502020204030204" pitchFamily="34" charset="0"/>
                <a:sym typeface="Arial"/>
              </a:rPr>
              <a:t>Systematic interpretation?</a:t>
            </a:r>
            <a:endParaRPr sz="1400" dirty="0">
              <a:solidFill>
                <a:srgbClr val="000000"/>
              </a:solidFill>
              <a:latin typeface="Calibri" panose="020F0502020204030204" pitchFamily="34" charset="0"/>
              <a:cs typeface="Calibri" panose="020F0502020204030204" pitchFamily="34" charset="0"/>
              <a:sym typeface="Arial"/>
            </a:endParaRPr>
          </a:p>
        </p:txBody>
      </p:sp>
      <p:sp>
        <p:nvSpPr>
          <p:cNvPr id="4" name="Slide Number Placeholder 3"/>
          <p:cNvSpPr>
            <a:spLocks noGrp="1"/>
          </p:cNvSpPr>
          <p:nvPr>
            <p:ph type="sldNum" idx="12"/>
          </p:nvPr>
        </p:nvSpPr>
        <p:spPr/>
        <p:txBody>
          <a:bodyPr/>
          <a:lstStyle/>
          <a:p>
            <a:fld id="{00000000-1234-1234-1234-123412341234}" type="slidenum">
              <a:rPr lang="en-US" smtClean="0"/>
              <a:pPr/>
              <a:t>16</a:t>
            </a:fld>
            <a:endParaRPr lang="en-US"/>
          </a:p>
        </p:txBody>
      </p:sp>
      <p:sp>
        <p:nvSpPr>
          <p:cNvPr id="5" name="TextBox 4"/>
          <p:cNvSpPr txBox="1"/>
          <p:nvPr/>
        </p:nvSpPr>
        <p:spPr>
          <a:xfrm>
            <a:off x="1524000" y="2029522"/>
            <a:ext cx="9144000" cy="3693319"/>
          </a:xfrm>
          <a:prstGeom prst="rect">
            <a:avLst/>
          </a:prstGeom>
          <a:noFill/>
        </p:spPr>
        <p:txBody>
          <a:bodyPr wrap="square" rtlCol="0">
            <a:spAutoFit/>
          </a:bodyPr>
          <a:lstStyle/>
          <a:p>
            <a:pPr algn="ctr"/>
            <a:r>
              <a:rPr lang="en-US" sz="5400" dirty="0">
                <a:solidFill>
                  <a:srgbClr val="FF0000"/>
                </a:solidFill>
              </a:rPr>
              <a:t>Replace with EFM tracing or IA sound clips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0000"/>
                </a:solidFill>
                <a:effectLst/>
                <a:uLnTx/>
                <a:uFillTx/>
                <a:latin typeface="Calibri" panose="020F0502020204030204"/>
                <a:ea typeface="+mn-ea"/>
                <a:cs typeface="+mn-cs"/>
              </a:rPr>
              <a:t>Place slide in the appropriate order to align with your case study</a:t>
            </a:r>
          </a:p>
          <a:p>
            <a:pPr algn="ctr"/>
            <a:endParaRPr lang="en-US" sz="5400" dirty="0">
              <a:solidFill>
                <a:srgbClr val="FF0000"/>
              </a:solidFill>
            </a:endParaRPr>
          </a:p>
        </p:txBody>
      </p:sp>
      <p:sp>
        <p:nvSpPr>
          <p:cNvPr id="6" name="Footer Placeholder 5">
            <a:extLst>
              <a:ext uri="{FF2B5EF4-FFF2-40B4-BE49-F238E27FC236}">
                <a16:creationId xmlns:a16="http://schemas.microsoft.com/office/drawing/2014/main" id="{3A305EE4-5ACB-7D56-1959-D057B9D6D939}"/>
              </a:ext>
            </a:extLst>
          </p:cNvPr>
          <p:cNvSpPr>
            <a:spLocks noGrp="1"/>
          </p:cNvSpPr>
          <p:nvPr>
            <p:ph type="ftr" sz="quarter" idx="11"/>
          </p:nvPr>
        </p:nvSpPr>
        <p:spPr/>
        <p:txBody>
          <a:bodyPr/>
          <a:lstStyle/>
          <a:p>
            <a:r>
              <a:rPr lang="en-US"/>
              <a:t>NS FHS Case Study Repository 2023</a:t>
            </a:r>
          </a:p>
        </p:txBody>
      </p:sp>
    </p:spTree>
    <p:extLst>
      <p:ext uri="{BB962C8B-B14F-4D97-AF65-F5344CB8AC3E}">
        <p14:creationId xmlns:p14="http://schemas.microsoft.com/office/powerpoint/2010/main" val="1395496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nvGraphicFramePr>
        <p:xfrm>
          <a:off x="-2027582" y="365125"/>
          <a:ext cx="15266504" cy="67053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6000" b="1" dirty="0">
                <a:ea typeface="ＭＳ Ｐゴシック" pitchFamily="34" charset="-128"/>
              </a:rPr>
              <a:t>Impending </a:t>
            </a:r>
            <a:r>
              <a:rPr lang="fr-CA" sz="6000" b="1" dirty="0">
                <a:solidFill>
                  <a:srgbClr val="FF4747"/>
                </a:solidFill>
                <a:ea typeface="ＭＳ Ｐゴシック" pitchFamily="34" charset="-128"/>
              </a:rPr>
              <a:t>DECOMPENSATION</a:t>
            </a:r>
            <a:endParaRPr lang="en-US" sz="6000" b="1" dirty="0">
              <a:solidFill>
                <a:srgbClr val="FF4747"/>
              </a:solidFill>
            </a:endParaRPr>
          </a:p>
        </p:txBody>
      </p:sp>
      <p:sp>
        <p:nvSpPr>
          <p:cNvPr id="6" name="Footer Placeholder 1"/>
          <p:cNvSpPr>
            <a:spLocks noGrp="1"/>
          </p:cNvSpPr>
          <p:nvPr>
            <p:ph type="ftr" sz="quarter" idx="11"/>
          </p:nvPr>
        </p:nvSpPr>
        <p:spPr>
          <a:xfrm>
            <a:off x="4038600" y="6492875"/>
            <a:ext cx="4114800" cy="365125"/>
          </a:xfrm>
        </p:spPr>
        <p:txBody>
          <a:bodyPr/>
          <a:lstStyle/>
          <a:p>
            <a:r>
              <a:rPr lang="en-CA" dirty="0"/>
              <a:t>NS FHS Case Study Repository 2023</a:t>
            </a:r>
          </a:p>
        </p:txBody>
      </p:sp>
      <p:sp>
        <p:nvSpPr>
          <p:cNvPr id="13" name="TextBox 12">
            <a:extLst>
              <a:ext uri="{FF2B5EF4-FFF2-40B4-BE49-F238E27FC236}">
                <a16:creationId xmlns:a16="http://schemas.microsoft.com/office/drawing/2014/main" id="{26687DE6-0627-EF94-B0A0-EC6A1E16746E}"/>
              </a:ext>
            </a:extLst>
          </p:cNvPr>
          <p:cNvSpPr txBox="1"/>
          <p:nvPr/>
        </p:nvSpPr>
        <p:spPr>
          <a:xfrm>
            <a:off x="234863" y="6260404"/>
            <a:ext cx="305061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cs typeface="Calibri"/>
              </a:rPr>
              <a:t>Adapted from F</a:t>
            </a:r>
            <a:r>
              <a:rPr lang="en-US" sz="1200" dirty="0">
                <a:cs typeface="Calibri"/>
              </a:rPr>
              <a:t>HS Canada – The Fundamentals of Fetal Health Surveillance</a:t>
            </a:r>
          </a:p>
        </p:txBody>
      </p:sp>
    </p:spTree>
    <p:extLst>
      <p:ext uri="{BB962C8B-B14F-4D97-AF65-F5344CB8AC3E}">
        <p14:creationId xmlns:p14="http://schemas.microsoft.com/office/powerpoint/2010/main" val="1238325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5" name="Google Shape;195;p27"/>
          <p:cNvSpPr txBox="1"/>
          <p:nvPr/>
        </p:nvSpPr>
        <p:spPr>
          <a:xfrm>
            <a:off x="1524000" y="274320"/>
            <a:ext cx="9144000" cy="1066800"/>
          </a:xfrm>
          <a:prstGeom prst="rect">
            <a:avLst/>
          </a:prstGeom>
          <a:noFill/>
          <a:ln>
            <a:noFill/>
          </a:ln>
        </p:spPr>
        <p:txBody>
          <a:bodyPr spcFirstLastPara="1" wrap="square" lIns="91425" tIns="45700" rIns="91425" bIns="45700" anchor="t" anchorCtr="0">
            <a:noAutofit/>
          </a:bodyPr>
          <a:lstStyle/>
          <a:p>
            <a:pPr algn="ctr">
              <a:buClr>
                <a:schemeClr val="dk2"/>
              </a:buClr>
              <a:buSzPts val="2800"/>
            </a:pPr>
            <a:r>
              <a:rPr lang="en-US" altLang="en-US" sz="2800" b="1" dirty="0">
                <a:solidFill>
                  <a:srgbClr val="C00000"/>
                </a:solidFill>
                <a:latin typeface="Calibri" pitchFamily="34" charset="0"/>
              </a:rPr>
              <a:t>Triage:  Add time: BP MHR Antenatal management, cervical dilatation, effacement, and position. </a:t>
            </a:r>
            <a:endParaRPr sz="2800" b="1" dirty="0">
              <a:solidFill>
                <a:srgbClr val="C00000"/>
              </a:solidFill>
              <a:sym typeface="Arial"/>
            </a:endParaRPr>
          </a:p>
        </p:txBody>
      </p:sp>
      <p:sp>
        <p:nvSpPr>
          <p:cNvPr id="196" name="Google Shape;196;p27"/>
          <p:cNvSpPr txBox="1"/>
          <p:nvPr/>
        </p:nvSpPr>
        <p:spPr>
          <a:xfrm>
            <a:off x="3197097" y="5674262"/>
            <a:ext cx="5616600" cy="579300"/>
          </a:xfrm>
          <a:prstGeom prst="rect">
            <a:avLst/>
          </a:prstGeom>
          <a:noFill/>
          <a:ln>
            <a:noFill/>
          </a:ln>
        </p:spPr>
        <p:txBody>
          <a:bodyPr spcFirstLastPara="1" wrap="square" lIns="91425" tIns="45700" rIns="91425" bIns="45700" anchor="t" anchorCtr="0">
            <a:noAutofit/>
          </a:bodyPr>
          <a:lstStyle/>
          <a:p>
            <a:pPr algn="ctr">
              <a:buClr>
                <a:schemeClr val="dk1"/>
              </a:buClr>
              <a:buSzPts val="3200"/>
            </a:pPr>
            <a:r>
              <a:rPr lang="en-US" sz="3200" dirty="0">
                <a:solidFill>
                  <a:schemeClr val="dk1"/>
                </a:solidFill>
                <a:latin typeface="Calibri" panose="020F0502020204030204" pitchFamily="34" charset="0"/>
                <a:cs typeface="Calibri" panose="020F0502020204030204" pitchFamily="34" charset="0"/>
                <a:sym typeface="Arial"/>
              </a:rPr>
              <a:t>Systematic interpretation?</a:t>
            </a:r>
            <a:endParaRPr sz="1400" dirty="0">
              <a:solidFill>
                <a:srgbClr val="000000"/>
              </a:solidFill>
              <a:latin typeface="Calibri" panose="020F0502020204030204" pitchFamily="34" charset="0"/>
              <a:cs typeface="Calibri" panose="020F0502020204030204" pitchFamily="34" charset="0"/>
              <a:sym typeface="Arial"/>
            </a:endParaRPr>
          </a:p>
        </p:txBody>
      </p:sp>
      <p:sp>
        <p:nvSpPr>
          <p:cNvPr id="4" name="Slide Number Placeholder 3"/>
          <p:cNvSpPr>
            <a:spLocks noGrp="1"/>
          </p:cNvSpPr>
          <p:nvPr>
            <p:ph type="sldNum" idx="12"/>
          </p:nvPr>
        </p:nvSpPr>
        <p:spPr/>
        <p:txBody>
          <a:bodyPr/>
          <a:lstStyle/>
          <a:p>
            <a:fld id="{00000000-1234-1234-1234-123412341234}" type="slidenum">
              <a:rPr lang="en-US" smtClean="0"/>
              <a:pPr/>
              <a:t>18</a:t>
            </a:fld>
            <a:endParaRPr lang="en-US"/>
          </a:p>
        </p:txBody>
      </p:sp>
      <p:sp>
        <p:nvSpPr>
          <p:cNvPr id="5" name="TextBox 4"/>
          <p:cNvSpPr txBox="1"/>
          <p:nvPr/>
        </p:nvSpPr>
        <p:spPr>
          <a:xfrm>
            <a:off x="1524000" y="2029522"/>
            <a:ext cx="9144000" cy="3693319"/>
          </a:xfrm>
          <a:prstGeom prst="rect">
            <a:avLst/>
          </a:prstGeom>
          <a:noFill/>
        </p:spPr>
        <p:txBody>
          <a:bodyPr wrap="square" rtlCol="0">
            <a:spAutoFit/>
          </a:bodyPr>
          <a:lstStyle/>
          <a:p>
            <a:pPr algn="ctr"/>
            <a:r>
              <a:rPr lang="en-US" sz="5400" dirty="0">
                <a:solidFill>
                  <a:srgbClr val="FF0000"/>
                </a:solidFill>
              </a:rPr>
              <a:t>Replace with EFM tracing or IA sound clips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0000"/>
                </a:solidFill>
                <a:effectLst/>
                <a:uLnTx/>
                <a:uFillTx/>
                <a:latin typeface="Calibri" panose="020F0502020204030204"/>
                <a:ea typeface="+mn-ea"/>
                <a:cs typeface="+mn-cs"/>
              </a:rPr>
              <a:t>Place slide in the appropriate order to align with your case study</a:t>
            </a:r>
          </a:p>
          <a:p>
            <a:pPr algn="ctr"/>
            <a:endParaRPr lang="en-US" sz="5400" dirty="0">
              <a:solidFill>
                <a:srgbClr val="FF0000"/>
              </a:solidFill>
            </a:endParaRPr>
          </a:p>
        </p:txBody>
      </p:sp>
      <p:sp>
        <p:nvSpPr>
          <p:cNvPr id="6" name="Footer Placeholder 5">
            <a:extLst>
              <a:ext uri="{FF2B5EF4-FFF2-40B4-BE49-F238E27FC236}">
                <a16:creationId xmlns:a16="http://schemas.microsoft.com/office/drawing/2014/main" id="{3A305EE4-5ACB-7D56-1959-D057B9D6D939}"/>
              </a:ext>
            </a:extLst>
          </p:cNvPr>
          <p:cNvSpPr>
            <a:spLocks noGrp="1"/>
          </p:cNvSpPr>
          <p:nvPr>
            <p:ph type="ftr" sz="quarter" idx="11"/>
          </p:nvPr>
        </p:nvSpPr>
        <p:spPr/>
        <p:txBody>
          <a:bodyPr/>
          <a:lstStyle/>
          <a:p>
            <a:r>
              <a:rPr lang="en-US"/>
              <a:t>NS FHS Case Study Repository 2023</a:t>
            </a:r>
          </a:p>
        </p:txBody>
      </p:sp>
    </p:spTree>
    <p:extLst>
      <p:ext uri="{BB962C8B-B14F-4D97-AF65-F5344CB8AC3E}">
        <p14:creationId xmlns:p14="http://schemas.microsoft.com/office/powerpoint/2010/main" val="1989915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10D92F-DBEC-4EA7-86BD-9F8280EE8168}"/>
              </a:ext>
            </a:extLst>
          </p:cNvPr>
          <p:cNvSpPr>
            <a:spLocks noGrp="1"/>
          </p:cNvSpPr>
          <p:nvPr>
            <p:ph idx="1"/>
          </p:nvPr>
        </p:nvSpPr>
        <p:spPr>
          <a:xfrm>
            <a:off x="1745298" y="1005841"/>
            <a:ext cx="8701405" cy="4284535"/>
          </a:xfrm>
        </p:spPr>
        <p:txBody>
          <a:bodyPr>
            <a:noAutofit/>
          </a:bodyPr>
          <a:lstStyle/>
          <a:p>
            <a:pPr marL="0" lvl="1" indent="0">
              <a:spcAft>
                <a:spcPts val="1200"/>
              </a:spcAft>
              <a:buNone/>
              <a:tabLst>
                <a:tab pos="5558228" algn="l"/>
              </a:tabLst>
            </a:pPr>
            <a:r>
              <a:rPr lang="en-US" sz="3200" dirty="0"/>
              <a:t>Determine AND Document MHR:</a:t>
            </a:r>
          </a:p>
          <a:p>
            <a:pPr marL="609585" lvl="1" indent="-609585">
              <a:buFont typeface="+mj-lt"/>
              <a:buAutoNum type="arabicPeriod"/>
              <a:tabLst>
                <a:tab pos="5558228" algn="l"/>
              </a:tabLst>
            </a:pPr>
            <a:r>
              <a:rPr lang="en-US" sz="3200" dirty="0"/>
              <a:t>When initially determining baseline FHR</a:t>
            </a:r>
            <a:endParaRPr lang="en-CA" sz="3200" dirty="0"/>
          </a:p>
          <a:p>
            <a:pPr marL="609585" lvl="1" indent="-609585">
              <a:buFont typeface="+mj-lt"/>
              <a:buAutoNum type="arabicPeriod"/>
              <a:tabLst>
                <a:tab pos="5558228" algn="l"/>
              </a:tabLst>
            </a:pPr>
            <a:r>
              <a:rPr lang="en-US" sz="3200" b="1" dirty="0">
                <a:solidFill>
                  <a:srgbClr val="C00000"/>
                </a:solidFill>
              </a:rPr>
              <a:t>Any time there is uncertainty about FHR and MHR</a:t>
            </a:r>
          </a:p>
          <a:p>
            <a:pPr marL="609585" lvl="1" indent="-609585">
              <a:buFont typeface="+mj-lt"/>
              <a:buAutoNum type="arabicPeriod"/>
              <a:tabLst>
                <a:tab pos="5558228" algn="l"/>
              </a:tabLst>
            </a:pPr>
            <a:r>
              <a:rPr lang="en-US" sz="3200" dirty="0"/>
              <a:t>During labour:</a:t>
            </a:r>
            <a:endParaRPr lang="en-CA" sz="3200" dirty="0"/>
          </a:p>
          <a:p>
            <a:pPr marL="988459" lvl="2" indent="-380990"/>
            <a:r>
              <a:rPr lang="en-US" sz="2800" dirty="0"/>
              <a:t>Active 1</a:t>
            </a:r>
            <a:r>
              <a:rPr lang="en-US" sz="2800" baseline="30000" dirty="0"/>
              <a:t>st</a:t>
            </a:r>
            <a:r>
              <a:rPr lang="en-US" sz="2800" dirty="0"/>
              <a:t> &amp; passive 2</a:t>
            </a:r>
            <a:r>
              <a:rPr lang="en-US" sz="2800" baseline="30000" dirty="0"/>
              <a:t>nd</a:t>
            </a:r>
            <a:r>
              <a:rPr lang="en-US" sz="2800" dirty="0"/>
              <a:t> stage</a:t>
            </a:r>
          </a:p>
          <a:p>
            <a:pPr marL="1449881" lvl="3" indent="-380990"/>
            <a:r>
              <a:rPr lang="en-US" sz="2800" dirty="0"/>
              <a:t>Intact membranes:	</a:t>
            </a:r>
            <a:r>
              <a:rPr lang="en-US" sz="2800" b="1" dirty="0"/>
              <a:t>q4h</a:t>
            </a:r>
            <a:endParaRPr lang="en-US" sz="2800" dirty="0"/>
          </a:p>
          <a:p>
            <a:pPr marL="1449881" lvl="3" indent="-380990"/>
            <a:r>
              <a:rPr lang="en-US" sz="2800" dirty="0"/>
              <a:t>With ROM:		</a:t>
            </a:r>
            <a:r>
              <a:rPr lang="en-US" sz="2800" b="1" dirty="0"/>
              <a:t>q2h</a:t>
            </a:r>
            <a:endParaRPr lang="en-US" sz="2800" dirty="0"/>
          </a:p>
          <a:p>
            <a:pPr marL="988459" lvl="2" indent="-380990"/>
            <a:r>
              <a:rPr lang="en-US" sz="2800" dirty="0"/>
              <a:t>Active 2</a:t>
            </a:r>
            <a:r>
              <a:rPr lang="en-US" sz="2800" baseline="30000" dirty="0"/>
              <a:t>nd</a:t>
            </a:r>
            <a:r>
              <a:rPr lang="en-US" sz="2800" dirty="0"/>
              <a:t> stage:		</a:t>
            </a:r>
            <a:r>
              <a:rPr lang="en-US" sz="2800" b="1" dirty="0"/>
              <a:t>q15-30min</a:t>
            </a:r>
            <a:endParaRPr lang="en-CA" sz="2800" b="1" dirty="0"/>
          </a:p>
        </p:txBody>
      </p:sp>
      <p:sp>
        <p:nvSpPr>
          <p:cNvPr id="7" name="Google Shape;256;p34"/>
          <p:cNvSpPr txBox="1">
            <a:spLocks noGrp="1"/>
          </p:cNvSpPr>
          <p:nvPr>
            <p:ph type="title"/>
          </p:nvPr>
        </p:nvSpPr>
        <p:spPr>
          <a:xfrm>
            <a:off x="1981200" y="91440"/>
            <a:ext cx="8229600" cy="914400"/>
          </a:xfrm>
          <a:prstGeom prst="rect">
            <a:avLst/>
          </a:prstGeom>
          <a:noFill/>
          <a:ln>
            <a:noFill/>
          </a:ln>
        </p:spPr>
        <p:txBody>
          <a:bodyPr spcFirstLastPara="1" vert="horz" wrap="square" lIns="91425" tIns="45700" rIns="91425" bIns="45700" rtlCol="0" anchor="ctr" anchorCtr="0">
            <a:noAutofit/>
          </a:bodyPr>
          <a:lstStyle/>
          <a:p>
            <a:pPr algn="ctr">
              <a:lnSpc>
                <a:spcPct val="100000"/>
              </a:lnSpc>
              <a:spcBef>
                <a:spcPts val="0"/>
              </a:spcBef>
              <a:buClr>
                <a:schemeClr val="dk1"/>
              </a:buClr>
              <a:buSzPts val="4000"/>
            </a:pPr>
            <a:r>
              <a:rPr lang="en-US" sz="4000" b="1" dirty="0">
                <a:solidFill>
                  <a:srgbClr val="C00000"/>
                </a:solidFill>
                <a:latin typeface="Calibri"/>
                <a:ea typeface="Calibri"/>
                <a:cs typeface="Calibri"/>
                <a:sym typeface="Calibri"/>
              </a:rPr>
              <a:t>Maternal Heart Rate</a:t>
            </a:r>
            <a:endParaRPr dirty="0">
              <a:solidFill>
                <a:srgbClr val="C00000"/>
              </a:solidFill>
            </a:endParaRPr>
          </a:p>
        </p:txBody>
      </p:sp>
      <p:sp>
        <p:nvSpPr>
          <p:cNvPr id="2" name="Slide Number Placeholder 1"/>
          <p:cNvSpPr>
            <a:spLocks noGrp="1"/>
          </p:cNvSpPr>
          <p:nvPr>
            <p:ph type="sldNum" idx="12"/>
          </p:nvPr>
        </p:nvSpPr>
        <p:spPr/>
        <p:txBody>
          <a:bodyPr/>
          <a:lstStyle/>
          <a:p>
            <a:fld id="{00000000-1234-1234-1234-123412341234}" type="slidenum">
              <a:rPr lang="en-US" smtClean="0"/>
              <a:pPr/>
              <a:t>19</a:t>
            </a:fld>
            <a:endParaRPr lang="en-US"/>
          </a:p>
        </p:txBody>
      </p:sp>
      <p:sp>
        <p:nvSpPr>
          <p:cNvPr id="4" name="Footer Placeholder 3">
            <a:extLst>
              <a:ext uri="{FF2B5EF4-FFF2-40B4-BE49-F238E27FC236}">
                <a16:creationId xmlns:a16="http://schemas.microsoft.com/office/drawing/2014/main" id="{56257E7E-523D-E5AC-F5A7-8444E117A411}"/>
              </a:ext>
            </a:extLst>
          </p:cNvPr>
          <p:cNvSpPr>
            <a:spLocks noGrp="1"/>
          </p:cNvSpPr>
          <p:nvPr>
            <p:ph type="ftr" sz="quarter" idx="11"/>
          </p:nvPr>
        </p:nvSpPr>
        <p:spPr/>
        <p:txBody>
          <a:bodyPr/>
          <a:lstStyle/>
          <a:p>
            <a:r>
              <a:rPr lang="en-US"/>
              <a:t>NS FHS Case Study Repository 2023</a:t>
            </a:r>
          </a:p>
        </p:txBody>
      </p:sp>
      <p:sp>
        <p:nvSpPr>
          <p:cNvPr id="6" name="TextBox 5">
            <a:extLst>
              <a:ext uri="{FF2B5EF4-FFF2-40B4-BE49-F238E27FC236}">
                <a16:creationId xmlns:a16="http://schemas.microsoft.com/office/drawing/2014/main" id="{D9396E45-1277-776C-BD5B-43230071802D}"/>
              </a:ext>
            </a:extLst>
          </p:cNvPr>
          <p:cNvSpPr txBox="1"/>
          <p:nvPr/>
        </p:nvSpPr>
        <p:spPr>
          <a:xfrm>
            <a:off x="234863" y="6260404"/>
            <a:ext cx="305061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cs typeface="Calibri"/>
              </a:rPr>
              <a:t>Adapted from F</a:t>
            </a:r>
            <a:r>
              <a:rPr lang="en-US" sz="1200" dirty="0">
                <a:cs typeface="Calibri"/>
              </a:rPr>
              <a:t>HS Canada – The Fundamentals of Fetal Health Surveillance</a:t>
            </a:r>
          </a:p>
        </p:txBody>
      </p:sp>
    </p:spTree>
    <p:extLst>
      <p:ext uri="{BB962C8B-B14F-4D97-AF65-F5344CB8AC3E}">
        <p14:creationId xmlns:p14="http://schemas.microsoft.com/office/powerpoint/2010/main" val="1588769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50"/>
          <p:cNvSpPr txBox="1">
            <a:spLocks noChangeArrowheads="1"/>
          </p:cNvSpPr>
          <p:nvPr/>
        </p:nvSpPr>
        <p:spPr>
          <a:xfrm>
            <a:off x="638881" y="417576"/>
            <a:ext cx="10909640" cy="1249394"/>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Aft>
                <a:spcPts val="600"/>
              </a:spcAft>
            </a:pPr>
            <a:endParaRPr lang="en-US" altLang="en-US" sz="6600" b="1" kern="1200" dirty="0">
              <a:solidFill>
                <a:schemeClr val="tx1"/>
              </a:solidFill>
              <a:latin typeface="+mj-lt"/>
              <a:ea typeface="+mj-ea"/>
              <a:cs typeface="+mj-cs"/>
            </a:endParaRPr>
          </a:p>
        </p:txBody>
      </p:sp>
      <p:sp>
        <p:nvSpPr>
          <p:cNvPr id="4" name="Footer Placeholder 3">
            <a:extLst>
              <a:ext uri="{FF2B5EF4-FFF2-40B4-BE49-F238E27FC236}">
                <a16:creationId xmlns:a16="http://schemas.microsoft.com/office/drawing/2014/main" id="{E9F5D780-F569-5D59-8222-C99E3EBF46F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NS FHS Case Study Repository 2023</a:t>
            </a:r>
          </a:p>
        </p:txBody>
      </p:sp>
      <p:graphicFrame>
        <p:nvGraphicFramePr>
          <p:cNvPr id="3" name="Table 3">
            <a:extLst>
              <a:ext uri="{FF2B5EF4-FFF2-40B4-BE49-F238E27FC236}">
                <a16:creationId xmlns:a16="http://schemas.microsoft.com/office/drawing/2014/main" id="{E3ED983B-E0D4-2D58-0592-84D19C889653}"/>
              </a:ext>
            </a:extLst>
          </p:cNvPr>
          <p:cNvGraphicFramePr>
            <a:graphicFrameLocks noGrp="1"/>
          </p:cNvGraphicFramePr>
          <p:nvPr>
            <p:extLst>
              <p:ext uri="{D42A27DB-BD31-4B8C-83A1-F6EECF244321}">
                <p14:modId xmlns:p14="http://schemas.microsoft.com/office/powerpoint/2010/main" val="353739350"/>
              </p:ext>
            </p:extLst>
          </p:nvPr>
        </p:nvGraphicFramePr>
        <p:xfrm>
          <a:off x="1735281" y="2150720"/>
          <a:ext cx="8897112" cy="2919960"/>
        </p:xfrm>
        <a:graphic>
          <a:graphicData uri="http://schemas.openxmlformats.org/drawingml/2006/table">
            <a:tbl>
              <a:tblPr firstRow="1" bandRow="1"/>
              <a:tblGrid>
                <a:gridCol w="8897112">
                  <a:extLst>
                    <a:ext uri="{9D8B030D-6E8A-4147-A177-3AD203B41FA5}">
                      <a16:colId xmlns:a16="http://schemas.microsoft.com/office/drawing/2014/main" val="667371495"/>
                    </a:ext>
                  </a:extLst>
                </a:gridCol>
              </a:tblGrid>
              <a:tr h="453192">
                <a:tc>
                  <a:txBody>
                    <a:bodyPr/>
                    <a:lstStyle/>
                    <a:p>
                      <a:pPr lvl="0" algn="l">
                        <a:buNone/>
                      </a:pPr>
                      <a:r>
                        <a:rPr lang="en-US" sz="2800" dirty="0"/>
                        <a:t>Fetal Health Surveillance Canada</a:t>
                      </a:r>
                    </a:p>
                  </a:txBody>
                  <a:tcPr marL="157270" marR="157270" marT="78636" marB="78636"/>
                </a:tc>
                <a:extLst>
                  <a:ext uri="{0D108BD9-81ED-4DB2-BD59-A6C34878D82A}">
                    <a16:rowId xmlns:a16="http://schemas.microsoft.com/office/drawing/2014/main" val="4238205763"/>
                  </a:ext>
                </a:extLst>
              </a:tr>
              <a:tr h="453192">
                <a:tc>
                  <a:txBody>
                    <a:bodyPr/>
                    <a:lstStyle/>
                    <a:p>
                      <a:pPr algn="l"/>
                      <a:r>
                        <a:rPr lang="en-US" sz="2800" dirty="0"/>
                        <a:t>Reproductive Care Program of Nova Scotia (RCP)</a:t>
                      </a:r>
                    </a:p>
                  </a:txBody>
                  <a:tcPr marL="157271" marR="157271" marT="78636" marB="78636"/>
                </a:tc>
                <a:extLst>
                  <a:ext uri="{0D108BD9-81ED-4DB2-BD59-A6C34878D82A}">
                    <a16:rowId xmlns:a16="http://schemas.microsoft.com/office/drawing/2014/main" val="3996606207"/>
                  </a:ext>
                </a:extLst>
              </a:tr>
              <a:tr h="453192">
                <a:tc>
                  <a:txBody>
                    <a:bodyPr/>
                    <a:lstStyle/>
                    <a:p>
                      <a:pPr algn="l"/>
                      <a:r>
                        <a:rPr lang="en-US" sz="2800" dirty="0"/>
                        <a:t>Nova Scotia FHS Review Committee</a:t>
                      </a:r>
                    </a:p>
                  </a:txBody>
                  <a:tcPr marL="157271" marR="157271" marT="78636" marB="78636"/>
                </a:tc>
                <a:extLst>
                  <a:ext uri="{0D108BD9-81ED-4DB2-BD59-A6C34878D82A}">
                    <a16:rowId xmlns:a16="http://schemas.microsoft.com/office/drawing/2014/main" val="583720132"/>
                  </a:ext>
                </a:extLst>
              </a:tr>
              <a:tr h="453192">
                <a:tc>
                  <a:txBody>
                    <a:bodyPr/>
                    <a:lstStyle/>
                    <a:p>
                      <a:pPr algn="l"/>
                      <a:r>
                        <a:rPr lang="en-US" sz="2800" dirty="0"/>
                        <a:t>IWK Health </a:t>
                      </a:r>
                      <a:endParaRPr lang="en-US" sz="2800"/>
                    </a:p>
                  </a:txBody>
                  <a:tcPr marL="157271" marR="157271" marT="78636" marB="78636"/>
                </a:tc>
                <a:extLst>
                  <a:ext uri="{0D108BD9-81ED-4DB2-BD59-A6C34878D82A}">
                    <a16:rowId xmlns:a16="http://schemas.microsoft.com/office/drawing/2014/main" val="1850883872"/>
                  </a:ext>
                </a:extLst>
              </a:tr>
              <a:tr h="453192">
                <a:tc>
                  <a:txBody>
                    <a:bodyPr/>
                    <a:lstStyle/>
                    <a:p>
                      <a:pPr algn="l"/>
                      <a:r>
                        <a:rPr lang="en-US" sz="2800" dirty="0"/>
                        <a:t>Nova Scotia Health</a:t>
                      </a:r>
                    </a:p>
                  </a:txBody>
                  <a:tcPr marL="157271" marR="157271" marT="78636" marB="78636"/>
                </a:tc>
                <a:extLst>
                  <a:ext uri="{0D108BD9-81ED-4DB2-BD59-A6C34878D82A}">
                    <a16:rowId xmlns:a16="http://schemas.microsoft.com/office/drawing/2014/main" val="1522226903"/>
                  </a:ext>
                </a:extLst>
              </a:tr>
            </a:tbl>
          </a:graphicData>
        </a:graphic>
      </p:graphicFrame>
      <p:sp>
        <p:nvSpPr>
          <p:cNvPr id="12" name="TextBox 11">
            <a:extLst>
              <a:ext uri="{FF2B5EF4-FFF2-40B4-BE49-F238E27FC236}">
                <a16:creationId xmlns:a16="http://schemas.microsoft.com/office/drawing/2014/main" id="{A3781BA5-B323-952F-FE92-87971A92B1C1}"/>
              </a:ext>
            </a:extLst>
          </p:cNvPr>
          <p:cNvSpPr txBox="1"/>
          <p:nvPr/>
        </p:nvSpPr>
        <p:spPr>
          <a:xfrm>
            <a:off x="3722544" y="906104"/>
            <a:ext cx="6094268" cy="707886"/>
          </a:xfrm>
          <a:prstGeom prst="rect">
            <a:avLst/>
          </a:prstGeom>
          <a:noFill/>
        </p:spPr>
        <p:txBody>
          <a:bodyPr wrap="square" lIns="91440" tIns="45720" rIns="91440" bIns="45720" anchor="t">
            <a:spAutoFit/>
          </a:bodyPr>
          <a:lstStyle/>
          <a:p>
            <a:r>
              <a:rPr kumimoji="0" lang="en-US" sz="4000" b="1" i="0" u="none" strike="noStrike" kern="1200" cap="none" spc="0" normalizeH="0" baseline="0" noProof="0" dirty="0">
                <a:ln>
                  <a:noFill/>
                </a:ln>
                <a:solidFill>
                  <a:srgbClr val="C00000"/>
                </a:solidFill>
                <a:effectLst/>
                <a:uLnTx/>
                <a:uFillTx/>
                <a:latin typeface="Calibri Light" panose="020F0302020204030204"/>
                <a:ea typeface="Calibri"/>
                <a:cs typeface="Calibri"/>
                <a:sym typeface="Calibri"/>
              </a:rPr>
              <a:t>Acknowledgements</a:t>
            </a:r>
            <a:endParaRPr lang="en-US" sz="4000" dirty="0"/>
          </a:p>
        </p:txBody>
      </p:sp>
    </p:spTree>
    <p:extLst>
      <p:ext uri="{BB962C8B-B14F-4D97-AF65-F5344CB8AC3E}">
        <p14:creationId xmlns:p14="http://schemas.microsoft.com/office/powerpoint/2010/main" val="3053127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93615"/>
            <a:ext cx="8229600" cy="1143000"/>
          </a:xfrm>
        </p:spPr>
        <p:txBody>
          <a:bodyPr>
            <a:normAutofit/>
          </a:bodyPr>
          <a:lstStyle/>
          <a:p>
            <a:pPr algn="ctr"/>
            <a:r>
              <a:rPr lang="en-CA" sz="5400" b="1" dirty="0">
                <a:solidFill>
                  <a:srgbClr val="C00000"/>
                </a:solidFill>
                <a:latin typeface="Calibri" panose="020F0502020204030204" pitchFamily="34" charset="0"/>
                <a:cs typeface="Calibri" panose="020F0502020204030204" pitchFamily="34" charset="0"/>
              </a:rPr>
              <a:t>What’s in a word?</a:t>
            </a:r>
          </a:p>
        </p:txBody>
      </p:sp>
      <p:graphicFrame>
        <p:nvGraphicFramePr>
          <p:cNvPr id="5" name="Table 4">
            <a:extLst>
              <a:ext uri="{FF2B5EF4-FFF2-40B4-BE49-F238E27FC236}">
                <a16:creationId xmlns:a16="http://schemas.microsoft.com/office/drawing/2014/main" id="{2FEA8DD6-2D22-4A58-8CE7-DF96A59A8381}"/>
              </a:ext>
            </a:extLst>
          </p:cNvPr>
          <p:cNvGraphicFramePr>
            <a:graphicFrameLocks noGrp="1"/>
          </p:cNvGraphicFramePr>
          <p:nvPr/>
        </p:nvGraphicFramePr>
        <p:xfrm>
          <a:off x="1739155" y="2371726"/>
          <a:ext cx="8761231" cy="3119820"/>
        </p:xfrm>
        <a:graphic>
          <a:graphicData uri="http://schemas.openxmlformats.org/drawingml/2006/table">
            <a:tbl>
              <a:tblPr firstRow="1" bandRow="1">
                <a:tableStyleId>{3B4B98B0-60AC-42C2-AFA5-B58CD77FA1E5}</a:tableStyleId>
              </a:tblPr>
              <a:tblGrid>
                <a:gridCol w="3964192">
                  <a:extLst>
                    <a:ext uri="{9D8B030D-6E8A-4147-A177-3AD203B41FA5}">
                      <a16:colId xmlns:a16="http://schemas.microsoft.com/office/drawing/2014/main" val="1580317957"/>
                    </a:ext>
                  </a:extLst>
                </a:gridCol>
                <a:gridCol w="4797039">
                  <a:extLst>
                    <a:ext uri="{9D8B030D-6E8A-4147-A177-3AD203B41FA5}">
                      <a16:colId xmlns:a16="http://schemas.microsoft.com/office/drawing/2014/main" val="1043625850"/>
                    </a:ext>
                  </a:extLst>
                </a:gridCol>
              </a:tblGrid>
              <a:tr h="1039940">
                <a:tc>
                  <a:txBody>
                    <a:bodyPr/>
                    <a:lstStyle/>
                    <a:p>
                      <a:r>
                        <a:rPr lang="en-CA" sz="2400" b="1" dirty="0">
                          <a:latin typeface="Calibri" panose="020F0502020204030204" pitchFamily="34" charset="0"/>
                          <a:cs typeface="Calibri" panose="020F0502020204030204" pitchFamily="34" charset="0"/>
                        </a:rPr>
                        <a:t>PERIODIC: </a:t>
                      </a:r>
                      <a:r>
                        <a:rPr lang="en-CA" sz="2400" b="0" dirty="0">
                          <a:latin typeface="Calibri" panose="020F0502020204030204" pitchFamily="34" charset="0"/>
                          <a:cs typeface="Calibri" panose="020F0502020204030204" pitchFamily="34" charset="0"/>
                        </a:rPr>
                        <a:t>with contractions</a:t>
                      </a:r>
                    </a:p>
                  </a:txBody>
                  <a:tcPr marL="51435" marR="51435" marT="25709" marB="257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CA" sz="2400" b="1" dirty="0">
                          <a:latin typeface="Calibri" panose="020F0502020204030204" pitchFamily="34" charset="0"/>
                          <a:cs typeface="Calibri" panose="020F0502020204030204" pitchFamily="34" charset="0"/>
                        </a:rPr>
                        <a:t>EPISODIC: </a:t>
                      </a:r>
                      <a:r>
                        <a:rPr lang="en-CA" sz="2400" b="0" dirty="0">
                          <a:latin typeface="Calibri" panose="020F0502020204030204" pitchFamily="34" charset="0"/>
                          <a:cs typeface="Calibri" panose="020F0502020204030204" pitchFamily="34" charset="0"/>
                        </a:rPr>
                        <a:t>not with contractions</a:t>
                      </a:r>
                    </a:p>
                  </a:txBody>
                  <a:tcPr marL="51435" marR="51435" marT="25709" marB="257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4784121"/>
                  </a:ext>
                </a:extLst>
              </a:tr>
              <a:tr h="1039940">
                <a:tc>
                  <a:txBody>
                    <a:bodyPr/>
                    <a:lstStyle/>
                    <a:p>
                      <a:r>
                        <a:rPr kumimoji="0" 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REPETITIVE</a:t>
                      </a:r>
                      <a:r>
                        <a:rPr kumimoji="0" 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≥3 in a row</a:t>
                      </a:r>
                      <a:endParaRPr lang="en-CA" sz="2400" b="0" dirty="0">
                        <a:latin typeface="Calibri" panose="020F0502020204030204" pitchFamily="34" charset="0"/>
                        <a:cs typeface="Calibri" panose="020F0502020204030204" pitchFamily="34" charset="0"/>
                      </a:endParaRPr>
                    </a:p>
                  </a:txBody>
                  <a:tcPr marL="51435" marR="51435" marT="25709" marB="257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69DEB">
                        <a:alpha val="20000"/>
                      </a:srgbClr>
                    </a:solidFill>
                  </a:tcPr>
                </a:tc>
                <a:tc>
                  <a:txBody>
                    <a:bodyPr/>
                    <a:lstStyle/>
                    <a:p>
                      <a:r>
                        <a:rPr lang="en-CA" sz="2400" b="1" dirty="0">
                          <a:latin typeface="Calibri" panose="020F0502020204030204" pitchFamily="34" charset="0"/>
                          <a:cs typeface="Calibri" panose="020F0502020204030204" pitchFamily="34" charset="0"/>
                        </a:rPr>
                        <a:t>NON-REPETITIVE: </a:t>
                      </a:r>
                      <a:r>
                        <a:rPr lang="en-CA" sz="2400" b="0" dirty="0">
                          <a:latin typeface="Calibri" panose="020F0502020204030204" pitchFamily="34" charset="0"/>
                          <a:cs typeface="Calibri" panose="020F0502020204030204" pitchFamily="34" charset="0"/>
                        </a:rPr>
                        <a:t>1 or max. 2 in a row</a:t>
                      </a:r>
                    </a:p>
                  </a:txBody>
                  <a:tcPr marL="51435" marR="51435" marT="25709" marB="257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69DEB">
                        <a:alpha val="20000"/>
                      </a:srgbClr>
                    </a:solidFill>
                  </a:tcPr>
                </a:tc>
                <a:extLst>
                  <a:ext uri="{0D108BD9-81ED-4DB2-BD59-A6C34878D82A}">
                    <a16:rowId xmlns:a16="http://schemas.microsoft.com/office/drawing/2014/main" val="2747302037"/>
                  </a:ext>
                </a:extLst>
              </a:tr>
              <a:tr h="1039940">
                <a:tc>
                  <a:txBody>
                    <a:bodyPr/>
                    <a:lstStyle/>
                    <a:p>
                      <a:r>
                        <a:rPr kumimoji="0" 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RECURRENT: </a:t>
                      </a:r>
                      <a:r>
                        <a:rPr kumimoji="0" 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with ≥ 50% of contractions in 20 min</a:t>
                      </a:r>
                      <a:endParaRPr lang="en-CA" sz="2400" b="0" dirty="0">
                        <a:latin typeface="Calibri" panose="020F0502020204030204" pitchFamily="34" charset="0"/>
                        <a:cs typeface="Calibri" panose="020F0502020204030204" pitchFamily="34" charset="0"/>
                      </a:endParaRPr>
                    </a:p>
                  </a:txBody>
                  <a:tcPr marL="51435" marR="51435" marT="25709" marB="257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INTERMITTENT: </a:t>
                      </a:r>
                      <a:r>
                        <a:rPr kumimoji="0" 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with &lt;50% of contractions in 20 min</a:t>
                      </a:r>
                      <a:endParaRPr lang="en-CA" sz="2400" b="0" dirty="0">
                        <a:latin typeface="Calibri" panose="020F0502020204030204" pitchFamily="34" charset="0"/>
                        <a:cs typeface="Calibri" panose="020F0502020204030204" pitchFamily="34" charset="0"/>
                      </a:endParaRPr>
                    </a:p>
                  </a:txBody>
                  <a:tcPr marL="51435" marR="51435" marT="25709" marB="257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2161710"/>
                  </a:ext>
                </a:extLst>
              </a:tr>
            </a:tbl>
          </a:graphicData>
        </a:graphic>
      </p:graphicFrame>
      <p:sp>
        <p:nvSpPr>
          <p:cNvPr id="3" name="Slide Number Placeholder 2"/>
          <p:cNvSpPr>
            <a:spLocks noGrp="1"/>
          </p:cNvSpPr>
          <p:nvPr>
            <p:ph type="sldNum" idx="12"/>
          </p:nvPr>
        </p:nvSpPr>
        <p:spPr/>
        <p:txBody>
          <a:bodyPr/>
          <a:lstStyle/>
          <a:p>
            <a:fld id="{00000000-1234-1234-1234-123412341234}" type="slidenum">
              <a:rPr lang="en-US" smtClean="0"/>
              <a:pPr/>
              <a:t>20</a:t>
            </a:fld>
            <a:endParaRPr lang="en-US">
              <a:solidFill>
                <a:srgbClr val="000000"/>
              </a:solidFill>
            </a:endParaRPr>
          </a:p>
        </p:txBody>
      </p:sp>
      <p:sp>
        <p:nvSpPr>
          <p:cNvPr id="4" name="Footer Placeholder 3">
            <a:extLst>
              <a:ext uri="{FF2B5EF4-FFF2-40B4-BE49-F238E27FC236}">
                <a16:creationId xmlns:a16="http://schemas.microsoft.com/office/drawing/2014/main" id="{2059A7B5-A510-6954-60D2-FC4924A2194C}"/>
              </a:ext>
            </a:extLst>
          </p:cNvPr>
          <p:cNvSpPr>
            <a:spLocks noGrp="1"/>
          </p:cNvSpPr>
          <p:nvPr>
            <p:ph type="ftr" sz="quarter" idx="11"/>
          </p:nvPr>
        </p:nvSpPr>
        <p:spPr/>
        <p:txBody>
          <a:bodyPr/>
          <a:lstStyle/>
          <a:p>
            <a:r>
              <a:rPr lang="en-US"/>
              <a:t>NS FHS Case Study Repository 2023</a:t>
            </a:r>
          </a:p>
        </p:txBody>
      </p:sp>
      <p:sp>
        <p:nvSpPr>
          <p:cNvPr id="7" name="TextBox 6">
            <a:extLst>
              <a:ext uri="{FF2B5EF4-FFF2-40B4-BE49-F238E27FC236}">
                <a16:creationId xmlns:a16="http://schemas.microsoft.com/office/drawing/2014/main" id="{8EFA1263-B459-5FD9-C113-4CB8AC600C58}"/>
              </a:ext>
            </a:extLst>
          </p:cNvPr>
          <p:cNvSpPr txBox="1"/>
          <p:nvPr/>
        </p:nvSpPr>
        <p:spPr>
          <a:xfrm>
            <a:off x="234863" y="6260404"/>
            <a:ext cx="305061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cs typeface="Calibri"/>
              </a:rPr>
              <a:t>Adapted from F</a:t>
            </a:r>
            <a:r>
              <a:rPr lang="en-US" sz="1200" dirty="0">
                <a:cs typeface="Calibri"/>
              </a:rPr>
              <a:t>HS Canada – The Fundamentals of Fetal Health Surveillance</a:t>
            </a:r>
          </a:p>
        </p:txBody>
      </p:sp>
    </p:spTree>
    <p:extLst>
      <p:ext uri="{BB962C8B-B14F-4D97-AF65-F5344CB8AC3E}">
        <p14:creationId xmlns:p14="http://schemas.microsoft.com/office/powerpoint/2010/main" val="3168546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5" name="Google Shape;195;p27"/>
          <p:cNvSpPr txBox="1"/>
          <p:nvPr/>
        </p:nvSpPr>
        <p:spPr>
          <a:xfrm>
            <a:off x="1524000" y="274320"/>
            <a:ext cx="9144000" cy="1066800"/>
          </a:xfrm>
          <a:prstGeom prst="rect">
            <a:avLst/>
          </a:prstGeom>
          <a:noFill/>
          <a:ln>
            <a:noFill/>
          </a:ln>
        </p:spPr>
        <p:txBody>
          <a:bodyPr spcFirstLastPara="1" wrap="square" lIns="91425" tIns="45700" rIns="91425" bIns="45700" anchor="t" anchorCtr="0">
            <a:noAutofit/>
          </a:bodyPr>
          <a:lstStyle/>
          <a:p>
            <a:pPr algn="ctr">
              <a:buClr>
                <a:schemeClr val="dk2"/>
              </a:buClr>
              <a:buSzPts val="2800"/>
            </a:pPr>
            <a:r>
              <a:rPr lang="en-US" altLang="en-US" sz="2800" b="1" dirty="0">
                <a:solidFill>
                  <a:srgbClr val="C00000"/>
                </a:solidFill>
                <a:latin typeface="Calibri" pitchFamily="34" charset="0"/>
              </a:rPr>
              <a:t>Triage:  Add time: BP MHR Antenatal management, cervical dilatation, effacement, and position. </a:t>
            </a:r>
            <a:endParaRPr sz="2800" b="1" dirty="0">
              <a:solidFill>
                <a:srgbClr val="C00000"/>
              </a:solidFill>
              <a:sym typeface="Arial"/>
            </a:endParaRPr>
          </a:p>
        </p:txBody>
      </p:sp>
      <p:sp>
        <p:nvSpPr>
          <p:cNvPr id="196" name="Google Shape;196;p27"/>
          <p:cNvSpPr txBox="1"/>
          <p:nvPr/>
        </p:nvSpPr>
        <p:spPr>
          <a:xfrm>
            <a:off x="3197097" y="5674262"/>
            <a:ext cx="5616600" cy="579300"/>
          </a:xfrm>
          <a:prstGeom prst="rect">
            <a:avLst/>
          </a:prstGeom>
          <a:noFill/>
          <a:ln>
            <a:noFill/>
          </a:ln>
        </p:spPr>
        <p:txBody>
          <a:bodyPr spcFirstLastPara="1" wrap="square" lIns="91425" tIns="45700" rIns="91425" bIns="45700" anchor="t" anchorCtr="0">
            <a:noAutofit/>
          </a:bodyPr>
          <a:lstStyle/>
          <a:p>
            <a:pPr algn="ctr">
              <a:buClr>
                <a:schemeClr val="dk1"/>
              </a:buClr>
              <a:buSzPts val="3200"/>
            </a:pPr>
            <a:r>
              <a:rPr lang="en-US" sz="3200" dirty="0">
                <a:solidFill>
                  <a:schemeClr val="dk1"/>
                </a:solidFill>
                <a:latin typeface="Calibri" panose="020F0502020204030204" pitchFamily="34" charset="0"/>
                <a:cs typeface="Calibri" panose="020F0502020204030204" pitchFamily="34" charset="0"/>
                <a:sym typeface="Arial"/>
              </a:rPr>
              <a:t>Systematic interpretation?</a:t>
            </a:r>
            <a:endParaRPr sz="1400" dirty="0">
              <a:solidFill>
                <a:srgbClr val="000000"/>
              </a:solidFill>
              <a:latin typeface="Calibri" panose="020F0502020204030204" pitchFamily="34" charset="0"/>
              <a:cs typeface="Calibri" panose="020F0502020204030204" pitchFamily="34" charset="0"/>
              <a:sym typeface="Arial"/>
            </a:endParaRPr>
          </a:p>
        </p:txBody>
      </p:sp>
      <p:sp>
        <p:nvSpPr>
          <p:cNvPr id="4" name="Slide Number Placeholder 3"/>
          <p:cNvSpPr>
            <a:spLocks noGrp="1"/>
          </p:cNvSpPr>
          <p:nvPr>
            <p:ph type="sldNum" idx="12"/>
          </p:nvPr>
        </p:nvSpPr>
        <p:spPr/>
        <p:txBody>
          <a:bodyPr/>
          <a:lstStyle/>
          <a:p>
            <a:fld id="{00000000-1234-1234-1234-123412341234}" type="slidenum">
              <a:rPr lang="en-US" smtClean="0"/>
              <a:pPr/>
              <a:t>21</a:t>
            </a:fld>
            <a:endParaRPr lang="en-US"/>
          </a:p>
        </p:txBody>
      </p:sp>
      <p:sp>
        <p:nvSpPr>
          <p:cNvPr id="5" name="TextBox 4"/>
          <p:cNvSpPr txBox="1"/>
          <p:nvPr/>
        </p:nvSpPr>
        <p:spPr>
          <a:xfrm>
            <a:off x="1524000" y="2029522"/>
            <a:ext cx="9144000" cy="3693319"/>
          </a:xfrm>
          <a:prstGeom prst="rect">
            <a:avLst/>
          </a:prstGeom>
          <a:noFill/>
        </p:spPr>
        <p:txBody>
          <a:bodyPr wrap="square" rtlCol="0">
            <a:spAutoFit/>
          </a:bodyPr>
          <a:lstStyle/>
          <a:p>
            <a:pPr algn="ctr"/>
            <a:r>
              <a:rPr lang="en-US" sz="5400" dirty="0">
                <a:solidFill>
                  <a:srgbClr val="FF0000"/>
                </a:solidFill>
              </a:rPr>
              <a:t>Replace with EFM tracing or IA sound clips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0000"/>
                </a:solidFill>
                <a:effectLst/>
                <a:uLnTx/>
                <a:uFillTx/>
                <a:latin typeface="Calibri" panose="020F0502020204030204"/>
                <a:ea typeface="+mn-ea"/>
                <a:cs typeface="+mn-cs"/>
              </a:rPr>
              <a:t>Place slide in the appropriate order to align with your case study</a:t>
            </a:r>
          </a:p>
          <a:p>
            <a:pPr algn="ctr"/>
            <a:endParaRPr lang="en-US" sz="5400" dirty="0">
              <a:solidFill>
                <a:srgbClr val="FF0000"/>
              </a:solidFill>
            </a:endParaRPr>
          </a:p>
        </p:txBody>
      </p:sp>
      <p:sp>
        <p:nvSpPr>
          <p:cNvPr id="6" name="Footer Placeholder 5">
            <a:extLst>
              <a:ext uri="{FF2B5EF4-FFF2-40B4-BE49-F238E27FC236}">
                <a16:creationId xmlns:a16="http://schemas.microsoft.com/office/drawing/2014/main" id="{3A305EE4-5ACB-7D56-1959-D057B9D6D939}"/>
              </a:ext>
            </a:extLst>
          </p:cNvPr>
          <p:cNvSpPr>
            <a:spLocks noGrp="1"/>
          </p:cNvSpPr>
          <p:nvPr>
            <p:ph type="ftr" sz="quarter" idx="11"/>
          </p:nvPr>
        </p:nvSpPr>
        <p:spPr/>
        <p:txBody>
          <a:bodyPr/>
          <a:lstStyle/>
          <a:p>
            <a:r>
              <a:rPr lang="en-US"/>
              <a:t>NS FHS Case Study Repository 2023</a:t>
            </a:r>
          </a:p>
        </p:txBody>
      </p:sp>
    </p:spTree>
    <p:extLst>
      <p:ext uri="{BB962C8B-B14F-4D97-AF65-F5344CB8AC3E}">
        <p14:creationId xmlns:p14="http://schemas.microsoft.com/office/powerpoint/2010/main" val="3796194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5" name="Google Shape;195;p27"/>
          <p:cNvSpPr txBox="1"/>
          <p:nvPr/>
        </p:nvSpPr>
        <p:spPr>
          <a:xfrm>
            <a:off x="1524000" y="274320"/>
            <a:ext cx="9144000" cy="1066800"/>
          </a:xfrm>
          <a:prstGeom prst="rect">
            <a:avLst/>
          </a:prstGeom>
          <a:noFill/>
          <a:ln>
            <a:noFill/>
          </a:ln>
        </p:spPr>
        <p:txBody>
          <a:bodyPr spcFirstLastPara="1" wrap="square" lIns="91425" tIns="45700" rIns="91425" bIns="45700" anchor="t" anchorCtr="0">
            <a:noAutofit/>
          </a:bodyPr>
          <a:lstStyle/>
          <a:p>
            <a:pPr algn="ctr">
              <a:buClr>
                <a:schemeClr val="dk2"/>
              </a:buClr>
              <a:buSzPts val="2800"/>
            </a:pPr>
            <a:r>
              <a:rPr lang="en-US" altLang="en-US" sz="2800" b="1" dirty="0">
                <a:solidFill>
                  <a:srgbClr val="C00000"/>
                </a:solidFill>
                <a:latin typeface="Calibri" pitchFamily="34" charset="0"/>
              </a:rPr>
              <a:t>Triage:  Add time: BP MHR Antenatal management, cervical dilatation, effacement, and position. </a:t>
            </a:r>
            <a:endParaRPr sz="2800" b="1" dirty="0">
              <a:solidFill>
                <a:srgbClr val="C00000"/>
              </a:solidFill>
              <a:sym typeface="Arial"/>
            </a:endParaRPr>
          </a:p>
        </p:txBody>
      </p:sp>
      <p:sp>
        <p:nvSpPr>
          <p:cNvPr id="196" name="Google Shape;196;p27"/>
          <p:cNvSpPr txBox="1"/>
          <p:nvPr/>
        </p:nvSpPr>
        <p:spPr>
          <a:xfrm>
            <a:off x="3197097" y="5674262"/>
            <a:ext cx="5616600" cy="579300"/>
          </a:xfrm>
          <a:prstGeom prst="rect">
            <a:avLst/>
          </a:prstGeom>
          <a:noFill/>
          <a:ln>
            <a:noFill/>
          </a:ln>
        </p:spPr>
        <p:txBody>
          <a:bodyPr spcFirstLastPara="1" wrap="square" lIns="91425" tIns="45700" rIns="91425" bIns="45700" anchor="t" anchorCtr="0">
            <a:noAutofit/>
          </a:bodyPr>
          <a:lstStyle/>
          <a:p>
            <a:pPr algn="ctr">
              <a:buClr>
                <a:schemeClr val="dk1"/>
              </a:buClr>
              <a:buSzPts val="3200"/>
            </a:pPr>
            <a:r>
              <a:rPr lang="en-US" sz="3200" dirty="0">
                <a:solidFill>
                  <a:schemeClr val="dk1"/>
                </a:solidFill>
                <a:latin typeface="Calibri" panose="020F0502020204030204" pitchFamily="34" charset="0"/>
                <a:cs typeface="Calibri" panose="020F0502020204030204" pitchFamily="34" charset="0"/>
                <a:sym typeface="Arial"/>
              </a:rPr>
              <a:t>Systematic interpretation?</a:t>
            </a:r>
            <a:endParaRPr sz="1400" dirty="0">
              <a:solidFill>
                <a:srgbClr val="000000"/>
              </a:solidFill>
              <a:latin typeface="Calibri" panose="020F0502020204030204" pitchFamily="34" charset="0"/>
              <a:cs typeface="Calibri" panose="020F0502020204030204" pitchFamily="34" charset="0"/>
              <a:sym typeface="Arial"/>
            </a:endParaRPr>
          </a:p>
        </p:txBody>
      </p:sp>
      <p:sp>
        <p:nvSpPr>
          <p:cNvPr id="4" name="Slide Number Placeholder 3"/>
          <p:cNvSpPr>
            <a:spLocks noGrp="1"/>
          </p:cNvSpPr>
          <p:nvPr>
            <p:ph type="sldNum" idx="12"/>
          </p:nvPr>
        </p:nvSpPr>
        <p:spPr/>
        <p:txBody>
          <a:bodyPr/>
          <a:lstStyle/>
          <a:p>
            <a:fld id="{00000000-1234-1234-1234-123412341234}" type="slidenum">
              <a:rPr lang="en-US" smtClean="0"/>
              <a:pPr/>
              <a:t>22</a:t>
            </a:fld>
            <a:endParaRPr lang="en-US"/>
          </a:p>
        </p:txBody>
      </p:sp>
      <p:sp>
        <p:nvSpPr>
          <p:cNvPr id="5" name="TextBox 4"/>
          <p:cNvSpPr txBox="1"/>
          <p:nvPr/>
        </p:nvSpPr>
        <p:spPr>
          <a:xfrm>
            <a:off x="1524000" y="2029522"/>
            <a:ext cx="9144000" cy="3693319"/>
          </a:xfrm>
          <a:prstGeom prst="rect">
            <a:avLst/>
          </a:prstGeom>
          <a:noFill/>
        </p:spPr>
        <p:txBody>
          <a:bodyPr wrap="square" rtlCol="0">
            <a:spAutoFit/>
          </a:bodyPr>
          <a:lstStyle/>
          <a:p>
            <a:pPr algn="ctr"/>
            <a:r>
              <a:rPr lang="en-US" sz="5400" dirty="0">
                <a:solidFill>
                  <a:srgbClr val="FF0000"/>
                </a:solidFill>
              </a:rPr>
              <a:t>Replace with EFM tracing or IA sound clips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0000"/>
                </a:solidFill>
                <a:effectLst/>
                <a:uLnTx/>
                <a:uFillTx/>
                <a:latin typeface="Calibri" panose="020F0502020204030204"/>
                <a:ea typeface="+mn-ea"/>
                <a:cs typeface="+mn-cs"/>
              </a:rPr>
              <a:t>Place slide in the appropriate order to align with your case study</a:t>
            </a:r>
          </a:p>
          <a:p>
            <a:pPr algn="ctr"/>
            <a:endParaRPr lang="en-US" sz="5400" dirty="0">
              <a:solidFill>
                <a:srgbClr val="FF0000"/>
              </a:solidFill>
            </a:endParaRPr>
          </a:p>
        </p:txBody>
      </p:sp>
      <p:sp>
        <p:nvSpPr>
          <p:cNvPr id="6" name="Footer Placeholder 5">
            <a:extLst>
              <a:ext uri="{FF2B5EF4-FFF2-40B4-BE49-F238E27FC236}">
                <a16:creationId xmlns:a16="http://schemas.microsoft.com/office/drawing/2014/main" id="{3A305EE4-5ACB-7D56-1959-D057B9D6D939}"/>
              </a:ext>
            </a:extLst>
          </p:cNvPr>
          <p:cNvSpPr>
            <a:spLocks noGrp="1"/>
          </p:cNvSpPr>
          <p:nvPr>
            <p:ph type="ftr" sz="quarter" idx="11"/>
          </p:nvPr>
        </p:nvSpPr>
        <p:spPr/>
        <p:txBody>
          <a:bodyPr/>
          <a:lstStyle/>
          <a:p>
            <a:r>
              <a:rPr lang="en-US"/>
              <a:t>NS FHS Case Study Repository 2023</a:t>
            </a:r>
          </a:p>
        </p:txBody>
      </p:sp>
    </p:spTree>
    <p:extLst>
      <p:ext uri="{BB962C8B-B14F-4D97-AF65-F5344CB8AC3E}">
        <p14:creationId xmlns:p14="http://schemas.microsoft.com/office/powerpoint/2010/main" val="1158646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923017" y="573795"/>
            <a:ext cx="7886700" cy="99417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4000" b="1" dirty="0">
                <a:solidFill>
                  <a:srgbClr val="C00000"/>
                </a:solidFill>
                <a:latin typeface="+mn-lt"/>
              </a:rPr>
              <a:t>Patient Update</a:t>
            </a:r>
            <a:br>
              <a:rPr lang="en-CA" sz="3300" dirty="0"/>
            </a:br>
            <a:endParaRPr lang="en-CA" sz="2700" dirty="0"/>
          </a:p>
        </p:txBody>
      </p:sp>
      <p:sp>
        <p:nvSpPr>
          <p:cNvPr id="4" name="Google Shape;175;p25">
            <a:extLst>
              <a:ext uri="{FF2B5EF4-FFF2-40B4-BE49-F238E27FC236}">
                <a16:creationId xmlns:a16="http://schemas.microsoft.com/office/drawing/2014/main" id="{797C6CBB-B791-4E83-AD39-13AAC25F87B2}"/>
              </a:ext>
            </a:extLst>
          </p:cNvPr>
          <p:cNvSpPr txBox="1">
            <a:spLocks/>
          </p:cNvSpPr>
          <p:nvPr/>
        </p:nvSpPr>
        <p:spPr>
          <a:xfrm>
            <a:off x="1179762" y="1295400"/>
            <a:ext cx="10113291" cy="450620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marL="508000" lvl="1" indent="0">
              <a:lnSpc>
                <a:spcPct val="80000"/>
              </a:lnSpc>
              <a:buClr>
                <a:srgbClr val="000000"/>
              </a:buClr>
              <a:buNone/>
              <a:defRPr/>
            </a:pPr>
            <a:endParaRPr lang="en-US" altLang="en-US" sz="2400" b="1" kern="0" dirty="0">
              <a:solidFill>
                <a:srgbClr val="000000"/>
              </a:solidFill>
              <a:latin typeface="Calibri"/>
              <a:cs typeface="Calibri"/>
              <a:sym typeface="Calibri"/>
            </a:endParaRPr>
          </a:p>
          <a:p>
            <a:pPr marL="990600" lvl="2" indent="0">
              <a:lnSpc>
                <a:spcPct val="80000"/>
              </a:lnSpc>
              <a:buClr>
                <a:srgbClr val="000000"/>
              </a:buClr>
              <a:buNone/>
              <a:defRPr/>
            </a:pPr>
            <a:endParaRPr lang="en-US" altLang="en-US" kern="0" dirty="0">
              <a:solidFill>
                <a:srgbClr val="000000"/>
              </a:solidFill>
              <a:latin typeface="Calibri" panose="020F0502020204030204" pitchFamily="34" charset="0"/>
              <a:cs typeface="Calibri" panose="020F0502020204030204" pitchFamily="34" charset="0"/>
            </a:endParaRPr>
          </a:p>
          <a:p>
            <a:pPr marL="508000" lvl="1" indent="0">
              <a:lnSpc>
                <a:spcPct val="80000"/>
              </a:lnSpc>
              <a:buClr>
                <a:srgbClr val="000000"/>
              </a:buClr>
              <a:buNone/>
              <a:defRPr/>
            </a:pPr>
            <a:r>
              <a:rPr lang="en-US" altLang="en-US" b="1" kern="0" dirty="0">
                <a:solidFill>
                  <a:srgbClr val="000000"/>
                </a:solidFill>
                <a:latin typeface="Calibri"/>
                <a:cs typeface="Calibri"/>
                <a:sym typeface="Calibri"/>
              </a:rPr>
              <a:t>Time:</a:t>
            </a:r>
          </a:p>
          <a:p>
            <a:pPr lvl="1">
              <a:lnSpc>
                <a:spcPct val="80000"/>
              </a:lnSpc>
              <a:buClr>
                <a:srgbClr val="000000"/>
              </a:buClr>
              <a:buFont typeface="Arial" panose="020B0604020202020204" pitchFamily="34" charset="0"/>
              <a:buChar char="•"/>
              <a:defRPr/>
            </a:pPr>
            <a:r>
              <a:rPr lang="en-US" altLang="en-US" kern="0" dirty="0">
                <a:solidFill>
                  <a:srgbClr val="FF0000"/>
                </a:solidFill>
                <a:latin typeface="Calibri"/>
                <a:cs typeface="Calibri"/>
                <a:sym typeface="Calibri"/>
              </a:rPr>
              <a:t>Physician assessments/pain management/interventions/medications/plans of care </a:t>
            </a:r>
          </a:p>
          <a:p>
            <a:pPr lvl="2">
              <a:lnSpc>
                <a:spcPct val="80000"/>
              </a:lnSpc>
              <a:buClr>
                <a:srgbClr val="000000"/>
              </a:buClr>
              <a:buFont typeface="Arial" panose="020B0604020202020204" pitchFamily="34" charset="0"/>
              <a:buChar char="•"/>
              <a:defRPr/>
            </a:pPr>
            <a:endParaRPr lang="en-US" altLang="en-US" kern="0" dirty="0">
              <a:solidFill>
                <a:srgbClr val="000000"/>
              </a:solidFill>
              <a:latin typeface="Calibri" panose="020F0502020204030204" pitchFamily="34" charset="0"/>
              <a:cs typeface="Calibri" panose="020F0502020204030204" pitchFamily="34" charset="0"/>
            </a:endParaRPr>
          </a:p>
          <a:p>
            <a:pPr lvl="2">
              <a:lnSpc>
                <a:spcPct val="80000"/>
              </a:lnSpc>
              <a:buClr>
                <a:srgbClr val="000000"/>
              </a:buClr>
              <a:buFont typeface="Arial" panose="020B0604020202020204" pitchFamily="34" charset="0"/>
              <a:buChar char="•"/>
              <a:defRPr/>
            </a:pPr>
            <a:endParaRPr lang="en-US" altLang="en-US" kern="0" dirty="0">
              <a:solidFill>
                <a:srgbClr val="000000"/>
              </a:solidFill>
              <a:latin typeface="Calibri" panose="020F0502020204030204" pitchFamily="34" charset="0"/>
              <a:cs typeface="Calibri" panose="020F0502020204030204" pitchFamily="34" charset="0"/>
            </a:endParaRPr>
          </a:p>
          <a:p>
            <a:pPr lvl="3">
              <a:lnSpc>
                <a:spcPct val="80000"/>
              </a:lnSpc>
              <a:buClr>
                <a:srgbClr val="000000"/>
              </a:buClr>
              <a:buFont typeface="Arial" panose="020B0604020202020204" pitchFamily="34" charset="0"/>
              <a:buChar char="•"/>
              <a:defRPr/>
            </a:pPr>
            <a:endParaRPr lang="en-US" altLang="en-US" kern="0" dirty="0">
              <a:solidFill>
                <a:srgbClr val="FF0000"/>
              </a:solidFill>
              <a:latin typeface="Calibri" panose="020F0502020204030204" pitchFamily="34" charset="0"/>
              <a:cs typeface="Calibri" panose="020F0502020204030204" pitchFamily="34" charset="0"/>
            </a:endParaRPr>
          </a:p>
          <a:p>
            <a:pPr marL="508000" lvl="1" indent="0">
              <a:lnSpc>
                <a:spcPct val="80000"/>
              </a:lnSpc>
              <a:buClr>
                <a:srgbClr val="000000"/>
              </a:buClr>
              <a:buNone/>
              <a:defRPr/>
            </a:pPr>
            <a:endParaRPr lang="en-US" altLang="en-US" kern="0" dirty="0">
              <a:solidFill>
                <a:srgbClr val="000000"/>
              </a:solidFill>
              <a:latin typeface="Calibri" panose="020F0502020204030204" pitchFamily="34" charset="0"/>
              <a:cs typeface="Calibri" panose="020F0502020204030204" pitchFamily="34" charset="0"/>
            </a:endParaRPr>
          </a:p>
          <a:p>
            <a:pPr marL="508000" lvl="1" indent="0">
              <a:lnSpc>
                <a:spcPct val="80000"/>
              </a:lnSpc>
              <a:buClr>
                <a:srgbClr val="000000"/>
              </a:buClr>
              <a:buNone/>
              <a:defRPr/>
            </a:pPr>
            <a:endParaRPr lang="en-US" altLang="en-US" kern="0" dirty="0">
              <a:solidFill>
                <a:srgbClr val="000000"/>
              </a:solidFill>
              <a:latin typeface="Calibri" panose="020F0502020204030204" pitchFamily="34" charset="0"/>
              <a:cs typeface="Calibri" panose="020F0502020204030204" pitchFamily="34" charset="0"/>
            </a:endParaRPr>
          </a:p>
          <a:p>
            <a:pPr marL="508000" lvl="1" indent="0">
              <a:lnSpc>
                <a:spcPct val="80000"/>
              </a:lnSpc>
              <a:buClr>
                <a:srgbClr val="000000"/>
              </a:buClr>
              <a:buNone/>
              <a:defRPr/>
            </a:pPr>
            <a:endParaRPr lang="en-US" altLang="en-US" kern="0" dirty="0">
              <a:solidFill>
                <a:srgbClr val="000000"/>
              </a:solidFill>
              <a:latin typeface="Calibri" panose="020F0502020204030204" pitchFamily="34" charset="0"/>
              <a:cs typeface="Calibri" panose="020F0502020204030204" pitchFamily="34" charset="0"/>
            </a:endParaRPr>
          </a:p>
          <a:p>
            <a:pPr marL="508000" lvl="1" indent="0">
              <a:lnSpc>
                <a:spcPct val="80000"/>
              </a:lnSpc>
              <a:buClr>
                <a:srgbClr val="000000"/>
              </a:buClr>
              <a:buNone/>
              <a:defRPr/>
            </a:pPr>
            <a:endParaRPr lang="en-US" altLang="en-US" kern="0" dirty="0">
              <a:solidFill>
                <a:srgbClr val="000000"/>
              </a:solidFill>
              <a:latin typeface="Calibri" panose="020F0502020204030204" pitchFamily="34" charset="0"/>
              <a:cs typeface="Calibri" panose="020F0502020204030204" pitchFamily="34" charset="0"/>
            </a:endParaRPr>
          </a:p>
          <a:p>
            <a:pPr lvl="1">
              <a:lnSpc>
                <a:spcPct val="80000"/>
              </a:lnSpc>
              <a:buClr>
                <a:srgbClr val="000000"/>
              </a:buClr>
              <a:defRPr/>
            </a:pPr>
            <a:endParaRPr lang="en-US" altLang="en-US" kern="0" dirty="0">
              <a:solidFill>
                <a:srgbClr val="000000"/>
              </a:solidFill>
              <a:latin typeface="Calibri" panose="020F0502020204030204" pitchFamily="34" charset="0"/>
              <a:cs typeface="Calibri" panose="020F0502020204030204" pitchFamily="34" charset="0"/>
            </a:endParaRPr>
          </a:p>
          <a:p>
            <a:pPr marL="25400" indent="0">
              <a:lnSpc>
                <a:spcPct val="80000"/>
              </a:lnSpc>
              <a:buClr>
                <a:srgbClr val="000000"/>
              </a:buClr>
              <a:buNone/>
              <a:defRPr/>
            </a:pPr>
            <a:endParaRPr lang="en-US" sz="2800" kern="0" dirty="0">
              <a:solidFill>
                <a:srgbClr val="000000"/>
              </a:solidFill>
              <a:latin typeface="Calibri" panose="020F0502020204030204" pitchFamily="34" charset="0"/>
              <a:ea typeface="Calibri"/>
              <a:cs typeface="Calibri" panose="020F0502020204030204" pitchFamily="34" charset="0"/>
              <a:sym typeface="Calibri"/>
            </a:endParaRPr>
          </a:p>
        </p:txBody>
      </p:sp>
      <p:sp>
        <p:nvSpPr>
          <p:cNvPr id="3" name="Footer Placeholder 2">
            <a:extLst>
              <a:ext uri="{FF2B5EF4-FFF2-40B4-BE49-F238E27FC236}">
                <a16:creationId xmlns:a16="http://schemas.microsoft.com/office/drawing/2014/main" id="{AE2C697D-FC56-8982-C0C2-B2FE7AFBCDCC}"/>
              </a:ext>
            </a:extLst>
          </p:cNvPr>
          <p:cNvSpPr>
            <a:spLocks noGrp="1"/>
          </p:cNvSpPr>
          <p:nvPr>
            <p:ph type="ftr" sz="quarter" idx="11"/>
          </p:nvPr>
        </p:nvSpPr>
        <p:spPr/>
        <p:txBody>
          <a:bodyPr/>
          <a:lstStyle/>
          <a:p>
            <a:r>
              <a:rPr lang="en-US"/>
              <a:t>NS FHS Case Study Repository 2023</a:t>
            </a:r>
          </a:p>
        </p:txBody>
      </p:sp>
    </p:spTree>
    <p:extLst>
      <p:ext uri="{BB962C8B-B14F-4D97-AF65-F5344CB8AC3E}">
        <p14:creationId xmlns:p14="http://schemas.microsoft.com/office/powerpoint/2010/main" val="4316250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1650" y="3990976"/>
            <a:ext cx="1943100" cy="1471613"/>
          </a:xfrm>
          <a:prstGeom prst="rect">
            <a:avLst/>
          </a:prstGeom>
          <a:solidFill>
            <a:schemeClr val="bg1">
              <a:alpha val="0"/>
            </a:schemeClr>
          </a:solidFill>
          <a:ln>
            <a:noFill/>
          </a:ln>
          <a:extLst>
            <a:ext uri="{91240B29-F687-4F45-9708-019B960494DF}">
              <a14:hiddenLine xmlns:a14="http://schemas.microsoft.com/office/drawing/2010/main" w="22225">
                <a:solidFill>
                  <a:srgbClr val="000000"/>
                </a:solidFill>
                <a:miter lim="800000"/>
                <a:headEnd type="none" w="sm" len="sm"/>
                <a:tailEnd type="none" w="sm" len="sm"/>
              </a14:hiddenLine>
            </a:ext>
          </a:extLst>
        </p:spPr>
      </p:pic>
      <p:pic>
        <p:nvPicPr>
          <p:cNvPr id="1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24327" y="1665685"/>
            <a:ext cx="2112169" cy="1600200"/>
          </a:xfrm>
          <a:prstGeom prst="rect">
            <a:avLst/>
          </a:prstGeom>
          <a:solidFill>
            <a:schemeClr val="bg1">
              <a:alpha val="0"/>
            </a:schemeClr>
          </a:solidFill>
          <a:ln>
            <a:noFill/>
          </a:ln>
          <a:extLst>
            <a:ext uri="{91240B29-F687-4F45-9708-019B960494DF}">
              <a14:hiddenLine xmlns:a14="http://schemas.microsoft.com/office/drawing/2010/main" w="22225">
                <a:solidFill>
                  <a:srgbClr val="000000"/>
                </a:solidFill>
                <a:miter lim="800000"/>
                <a:headEnd type="none" w="sm" len="sm"/>
                <a:tailEnd type="none" w="sm" len="sm"/>
              </a14:hiddenLine>
            </a:ext>
          </a:extLst>
        </p:spPr>
      </p:pic>
      <p:sp>
        <p:nvSpPr>
          <p:cNvPr id="2" name="Title 1"/>
          <p:cNvSpPr>
            <a:spLocks noGrp="1"/>
          </p:cNvSpPr>
          <p:nvPr>
            <p:ph type="title"/>
          </p:nvPr>
        </p:nvSpPr>
        <p:spPr>
          <a:xfrm>
            <a:off x="1965105" y="91440"/>
            <a:ext cx="8271578" cy="914400"/>
          </a:xfrm>
        </p:spPr>
        <p:txBody>
          <a:bodyPr>
            <a:noAutofit/>
          </a:bodyPr>
          <a:lstStyle/>
          <a:p>
            <a:r>
              <a:rPr lang="en-US" b="1" dirty="0">
                <a:solidFill>
                  <a:srgbClr val="C00000"/>
                </a:solidFill>
              </a:rPr>
              <a:t>Physiology of Fetal Oxygenation</a:t>
            </a:r>
            <a:endParaRPr lang="en-US" sz="2800" i="1"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5E42831F-3A59-C44F-BEAA-5780F15BF118}"/>
              </a:ext>
            </a:extLst>
          </p:cNvPr>
          <p:cNvSpPr/>
          <p:nvPr/>
        </p:nvSpPr>
        <p:spPr>
          <a:xfrm>
            <a:off x="9056383" y="606926"/>
            <a:ext cx="1326517" cy="369332"/>
          </a:xfrm>
          <a:prstGeom prst="rect">
            <a:avLst/>
          </a:prstGeom>
        </p:spPr>
        <p:txBody>
          <a:bodyPr wrap="none">
            <a:spAutoFit/>
          </a:bodyPr>
          <a:lstStyle/>
          <a:p>
            <a:r>
              <a:rPr lang="en-CA" altLang="en-US" dirty="0">
                <a:solidFill>
                  <a:srgbClr val="FFFFFF"/>
                </a:solidFill>
              </a:rPr>
              <a:t>tachysystole</a:t>
            </a:r>
            <a:endParaRPr lang="en-US" dirty="0">
              <a:solidFill>
                <a:srgbClr val="FFFFFF"/>
              </a:solidFill>
            </a:endParaRPr>
          </a:p>
        </p:txBody>
      </p:sp>
      <p:sp>
        <p:nvSpPr>
          <p:cNvPr id="7" name="TextBox 7"/>
          <p:cNvSpPr txBox="1">
            <a:spLocks noChangeArrowheads="1"/>
          </p:cNvSpPr>
          <p:nvPr/>
        </p:nvSpPr>
        <p:spPr bwMode="auto">
          <a:xfrm>
            <a:off x="2838450" y="1657351"/>
            <a:ext cx="148590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CA" altLang="en-US" sz="1500" b="1" dirty="0">
                <a:solidFill>
                  <a:srgbClr val="000000"/>
                </a:solidFill>
              </a:rPr>
              <a:t>Environment</a:t>
            </a:r>
          </a:p>
        </p:txBody>
      </p:sp>
      <p:sp>
        <p:nvSpPr>
          <p:cNvPr id="8" name="TextBox 14"/>
          <p:cNvSpPr txBox="1">
            <a:spLocks noChangeArrowheads="1"/>
          </p:cNvSpPr>
          <p:nvPr/>
        </p:nvSpPr>
        <p:spPr bwMode="auto">
          <a:xfrm>
            <a:off x="3183731" y="1943102"/>
            <a:ext cx="12573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CA" altLang="en-US" sz="1200" dirty="0">
                <a:solidFill>
                  <a:srgbClr val="000000"/>
                </a:solidFill>
              </a:rPr>
              <a:t>    Lungs</a:t>
            </a:r>
          </a:p>
        </p:txBody>
      </p:sp>
      <p:sp>
        <p:nvSpPr>
          <p:cNvPr id="9" name="TextBox 16"/>
          <p:cNvSpPr txBox="1">
            <a:spLocks noChangeArrowheads="1"/>
          </p:cNvSpPr>
          <p:nvPr/>
        </p:nvSpPr>
        <p:spPr bwMode="auto">
          <a:xfrm>
            <a:off x="3352800" y="2203850"/>
            <a:ext cx="12573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CA" altLang="en-US" sz="1200" dirty="0">
                <a:solidFill>
                  <a:srgbClr val="000000"/>
                </a:solidFill>
              </a:rPr>
              <a:t>       Heart</a:t>
            </a:r>
          </a:p>
        </p:txBody>
      </p:sp>
      <p:sp>
        <p:nvSpPr>
          <p:cNvPr id="10" name="TextBox 17"/>
          <p:cNvSpPr txBox="1">
            <a:spLocks noChangeArrowheads="1"/>
          </p:cNvSpPr>
          <p:nvPr/>
        </p:nvSpPr>
        <p:spPr bwMode="auto">
          <a:xfrm>
            <a:off x="3352800" y="2465787"/>
            <a:ext cx="12573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CA" altLang="en-US" sz="1200" dirty="0">
                <a:solidFill>
                  <a:srgbClr val="000000"/>
                </a:solidFill>
              </a:rPr>
              <a:t>Vasculature</a:t>
            </a:r>
          </a:p>
        </p:txBody>
      </p:sp>
      <p:sp>
        <p:nvSpPr>
          <p:cNvPr id="11" name="TextBox 18"/>
          <p:cNvSpPr txBox="1">
            <a:spLocks noChangeArrowheads="1"/>
          </p:cNvSpPr>
          <p:nvPr/>
        </p:nvSpPr>
        <p:spPr bwMode="auto">
          <a:xfrm>
            <a:off x="3812381" y="2694387"/>
            <a:ext cx="12573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CA" altLang="en-US" sz="1200" dirty="0">
                <a:solidFill>
                  <a:srgbClr val="000000"/>
                </a:solidFill>
              </a:rPr>
              <a:t>Uterus</a:t>
            </a:r>
          </a:p>
        </p:txBody>
      </p:sp>
      <p:sp>
        <p:nvSpPr>
          <p:cNvPr id="12" name="TextBox 19"/>
          <p:cNvSpPr txBox="1">
            <a:spLocks noChangeArrowheads="1"/>
          </p:cNvSpPr>
          <p:nvPr/>
        </p:nvSpPr>
        <p:spPr bwMode="auto">
          <a:xfrm>
            <a:off x="4095750" y="2946800"/>
            <a:ext cx="12573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en-CA" altLang="en-US" sz="1200" dirty="0">
                <a:solidFill>
                  <a:srgbClr val="000000"/>
                </a:solidFill>
              </a:rPr>
              <a:t>Placenta</a:t>
            </a:r>
          </a:p>
        </p:txBody>
      </p:sp>
      <p:sp>
        <p:nvSpPr>
          <p:cNvPr id="13" name="TextBox 20"/>
          <p:cNvSpPr txBox="1">
            <a:spLocks noChangeArrowheads="1"/>
          </p:cNvSpPr>
          <p:nvPr/>
        </p:nvSpPr>
        <p:spPr bwMode="auto">
          <a:xfrm>
            <a:off x="4190538" y="3232550"/>
            <a:ext cx="12573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CA" altLang="en-US" sz="1200" dirty="0">
                <a:solidFill>
                  <a:srgbClr val="000000"/>
                </a:solidFill>
              </a:rPr>
              <a:t>Umbilical Cord</a:t>
            </a:r>
          </a:p>
        </p:txBody>
      </p:sp>
      <p:cxnSp>
        <p:nvCxnSpPr>
          <p:cNvPr id="14" name="Straight Arrow Connector 2"/>
          <p:cNvCxnSpPr>
            <a:cxnSpLocks noChangeShapeType="1"/>
          </p:cNvCxnSpPr>
          <p:nvPr/>
        </p:nvCxnSpPr>
        <p:spPr bwMode="auto">
          <a:xfrm>
            <a:off x="3981450" y="1962150"/>
            <a:ext cx="1714500" cy="1524000"/>
          </a:xfrm>
          <a:prstGeom prst="straightConnector1">
            <a:avLst/>
          </a:prstGeom>
          <a:noFill/>
          <a:ln w="79375" algn="ctr">
            <a:solidFill>
              <a:srgbClr val="C00000">
                <a:alpha val="75000"/>
              </a:srgbClr>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Box 13"/>
          <p:cNvSpPr txBox="1">
            <a:spLocks noChangeArrowheads="1"/>
          </p:cNvSpPr>
          <p:nvPr/>
        </p:nvSpPr>
        <p:spPr bwMode="auto">
          <a:xfrm>
            <a:off x="5695950" y="1943102"/>
            <a:ext cx="3200400"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CA" altLang="en-US" sz="1350" dirty="0">
                <a:solidFill>
                  <a:srgbClr val="000000"/>
                </a:solidFill>
              </a:rPr>
              <a:t>Fetal oxygenation involves the transfer of oxygen from the environment to the fetus along the “oxygen pathway”.</a:t>
            </a:r>
          </a:p>
        </p:txBody>
      </p:sp>
      <p:sp>
        <p:nvSpPr>
          <p:cNvPr id="17" name="TextBox 25"/>
          <p:cNvSpPr txBox="1">
            <a:spLocks noChangeArrowheads="1"/>
          </p:cNvSpPr>
          <p:nvPr/>
        </p:nvSpPr>
        <p:spPr bwMode="auto">
          <a:xfrm>
            <a:off x="5867400" y="3601642"/>
            <a:ext cx="148590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CA" altLang="en-US" sz="1500" b="1" dirty="0">
                <a:solidFill>
                  <a:srgbClr val="000000"/>
                </a:solidFill>
              </a:rPr>
              <a:t>Fetus</a:t>
            </a:r>
          </a:p>
        </p:txBody>
      </p:sp>
      <p:sp>
        <p:nvSpPr>
          <p:cNvPr id="18" name="TextBox 26"/>
          <p:cNvSpPr txBox="1">
            <a:spLocks noChangeArrowheads="1"/>
          </p:cNvSpPr>
          <p:nvPr/>
        </p:nvSpPr>
        <p:spPr bwMode="auto">
          <a:xfrm>
            <a:off x="6553200" y="3918350"/>
            <a:ext cx="12573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CA" altLang="en-US" sz="1200" dirty="0">
                <a:solidFill>
                  <a:srgbClr val="000000"/>
                </a:solidFill>
              </a:rPr>
              <a:t>Hypoxemia</a:t>
            </a:r>
          </a:p>
        </p:txBody>
      </p:sp>
      <p:sp>
        <p:nvSpPr>
          <p:cNvPr id="19" name="TextBox 27"/>
          <p:cNvSpPr txBox="1">
            <a:spLocks noChangeArrowheads="1"/>
          </p:cNvSpPr>
          <p:nvPr/>
        </p:nvSpPr>
        <p:spPr bwMode="auto">
          <a:xfrm>
            <a:off x="6838950" y="4171952"/>
            <a:ext cx="12573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CA" altLang="en-US" sz="1200" dirty="0">
                <a:solidFill>
                  <a:srgbClr val="000000"/>
                </a:solidFill>
              </a:rPr>
              <a:t>Hypoxia</a:t>
            </a:r>
          </a:p>
        </p:txBody>
      </p:sp>
      <p:sp>
        <p:nvSpPr>
          <p:cNvPr id="20" name="TextBox 28"/>
          <p:cNvSpPr txBox="1">
            <a:spLocks noChangeArrowheads="1"/>
          </p:cNvSpPr>
          <p:nvPr/>
        </p:nvSpPr>
        <p:spPr bwMode="auto">
          <a:xfrm>
            <a:off x="7239000" y="4457702"/>
            <a:ext cx="16573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CA" altLang="en-US" sz="1200" dirty="0">
                <a:solidFill>
                  <a:srgbClr val="000000"/>
                </a:solidFill>
              </a:rPr>
              <a:t>Metabolic Acidosis</a:t>
            </a:r>
          </a:p>
        </p:txBody>
      </p:sp>
      <p:sp>
        <p:nvSpPr>
          <p:cNvPr id="21" name="TextBox 29"/>
          <p:cNvSpPr txBox="1">
            <a:spLocks noChangeArrowheads="1"/>
          </p:cNvSpPr>
          <p:nvPr/>
        </p:nvSpPr>
        <p:spPr bwMode="auto">
          <a:xfrm>
            <a:off x="7524750" y="4718450"/>
            <a:ext cx="17145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CA" altLang="en-US" sz="1200" dirty="0">
                <a:solidFill>
                  <a:srgbClr val="000000"/>
                </a:solidFill>
              </a:rPr>
              <a:t>Metabolic Acidemia</a:t>
            </a:r>
          </a:p>
        </p:txBody>
      </p:sp>
      <p:sp>
        <p:nvSpPr>
          <p:cNvPr id="22" name="TextBox 30"/>
          <p:cNvSpPr txBox="1">
            <a:spLocks noChangeArrowheads="1"/>
          </p:cNvSpPr>
          <p:nvPr/>
        </p:nvSpPr>
        <p:spPr bwMode="auto">
          <a:xfrm>
            <a:off x="7581900" y="5232799"/>
            <a:ext cx="160020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CA" altLang="en-US" sz="1500" b="1" dirty="0">
                <a:solidFill>
                  <a:srgbClr val="000000"/>
                </a:solidFill>
              </a:rPr>
              <a:t>Hypotension</a:t>
            </a:r>
          </a:p>
        </p:txBody>
      </p:sp>
      <p:cxnSp>
        <p:nvCxnSpPr>
          <p:cNvPr id="23" name="Straight Arrow Connector 23"/>
          <p:cNvCxnSpPr>
            <a:cxnSpLocks noChangeShapeType="1"/>
          </p:cNvCxnSpPr>
          <p:nvPr/>
        </p:nvCxnSpPr>
        <p:spPr bwMode="auto">
          <a:xfrm>
            <a:off x="6210300" y="3943352"/>
            <a:ext cx="1485900" cy="1289447"/>
          </a:xfrm>
          <a:prstGeom prst="straightConnector1">
            <a:avLst/>
          </a:prstGeom>
          <a:noFill/>
          <a:ln w="79375" algn="ctr">
            <a:solidFill>
              <a:srgbClr val="C00000">
                <a:alpha val="75000"/>
              </a:srgbClr>
            </a:solidFill>
            <a:round/>
            <a:headEnd type="none" w="sm" len="sm"/>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Box 15"/>
          <p:cNvSpPr txBox="1">
            <a:spLocks noChangeArrowheads="1"/>
          </p:cNvSpPr>
          <p:nvPr/>
        </p:nvSpPr>
        <p:spPr bwMode="auto">
          <a:xfrm>
            <a:off x="3812384" y="4299349"/>
            <a:ext cx="2059781" cy="1131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CA" altLang="en-US" sz="1350" dirty="0">
                <a:solidFill>
                  <a:srgbClr val="000000"/>
                </a:solidFill>
              </a:rPr>
              <a:t>Fetal oxygenation also involves the fetal physiologic response to interruption of the “oxygen pathway’.</a:t>
            </a:r>
          </a:p>
        </p:txBody>
      </p:sp>
      <p:sp>
        <p:nvSpPr>
          <p:cNvPr id="26" name="TextBox 21"/>
          <p:cNvSpPr txBox="1">
            <a:spLocks noChangeArrowheads="1"/>
          </p:cNvSpPr>
          <p:nvPr/>
        </p:nvSpPr>
        <p:spPr bwMode="auto">
          <a:xfrm>
            <a:off x="317782" y="5467204"/>
            <a:ext cx="2264732"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CA" altLang="en-US" sz="750" i="1" dirty="0">
                <a:solidFill>
                  <a:srgbClr val="FFFFFF">
                    <a:lumMod val="50000"/>
                  </a:srgbClr>
                </a:solidFill>
                <a:latin typeface="Calibri" panose="020F0502020204030204" pitchFamily="34" charset="0"/>
              </a:rPr>
              <a:t>Note. Adapted from “Mosby’s Pocket Guide to Fetal Monitoring: A Multidisciplinary Approach (7</a:t>
            </a:r>
            <a:r>
              <a:rPr lang="en-CA" altLang="en-US" sz="750" i="1" baseline="30000" dirty="0">
                <a:solidFill>
                  <a:srgbClr val="FFFFFF">
                    <a:lumMod val="50000"/>
                  </a:srgbClr>
                </a:solidFill>
                <a:latin typeface="Calibri" panose="020F0502020204030204" pitchFamily="34" charset="0"/>
              </a:rPr>
              <a:t>th</a:t>
            </a:r>
            <a:r>
              <a:rPr lang="en-CA" altLang="en-US" sz="750" i="1" dirty="0">
                <a:solidFill>
                  <a:srgbClr val="FFFFFF">
                    <a:lumMod val="50000"/>
                  </a:srgbClr>
                </a:solidFill>
                <a:latin typeface="Calibri" panose="020F0502020204030204" pitchFamily="34" charset="0"/>
              </a:rPr>
              <a:t> ed.) by Miller, Miller &amp; Tucker, 2013.</a:t>
            </a:r>
          </a:p>
        </p:txBody>
      </p:sp>
      <p:sp>
        <p:nvSpPr>
          <p:cNvPr id="3" name="Footer Placeholder 2">
            <a:extLst>
              <a:ext uri="{FF2B5EF4-FFF2-40B4-BE49-F238E27FC236}">
                <a16:creationId xmlns:a16="http://schemas.microsoft.com/office/drawing/2014/main" id="{5F1F413B-EE3A-27AA-CA30-118E11DC6E3F}"/>
              </a:ext>
            </a:extLst>
          </p:cNvPr>
          <p:cNvSpPr>
            <a:spLocks noGrp="1"/>
          </p:cNvSpPr>
          <p:nvPr>
            <p:ph type="ftr" sz="quarter" idx="11"/>
          </p:nvPr>
        </p:nvSpPr>
        <p:spPr/>
        <p:txBody>
          <a:bodyPr/>
          <a:lstStyle/>
          <a:p>
            <a:r>
              <a:rPr lang="en-US"/>
              <a:t>NS FHS Case Study Repository 2023</a:t>
            </a:r>
          </a:p>
        </p:txBody>
      </p:sp>
      <p:sp>
        <p:nvSpPr>
          <p:cNvPr id="6" name="TextBox 5">
            <a:extLst>
              <a:ext uri="{FF2B5EF4-FFF2-40B4-BE49-F238E27FC236}">
                <a16:creationId xmlns:a16="http://schemas.microsoft.com/office/drawing/2014/main" id="{4EA6A230-8A05-D77B-5415-C71A60E97EB4}"/>
              </a:ext>
            </a:extLst>
          </p:cNvPr>
          <p:cNvSpPr txBox="1"/>
          <p:nvPr/>
        </p:nvSpPr>
        <p:spPr>
          <a:xfrm>
            <a:off x="234863" y="6260404"/>
            <a:ext cx="305061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cs typeface="Calibri"/>
              </a:rPr>
              <a:t>Adapted from F</a:t>
            </a:r>
            <a:r>
              <a:rPr lang="en-US" sz="1200" dirty="0">
                <a:cs typeface="Calibri"/>
              </a:rPr>
              <a:t>HS Canada – The Fundamentals of Fetal Health Surveillance</a:t>
            </a:r>
          </a:p>
        </p:txBody>
      </p:sp>
    </p:spTree>
    <p:extLst>
      <p:ext uri="{BB962C8B-B14F-4D97-AF65-F5344CB8AC3E}">
        <p14:creationId xmlns:p14="http://schemas.microsoft.com/office/powerpoint/2010/main" val="5092604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10D92F-DBEC-4EA7-86BD-9F8280EE8168}"/>
              </a:ext>
            </a:extLst>
          </p:cNvPr>
          <p:cNvSpPr>
            <a:spLocks noGrp="1"/>
          </p:cNvSpPr>
          <p:nvPr>
            <p:ph idx="1"/>
          </p:nvPr>
        </p:nvSpPr>
        <p:spPr>
          <a:xfrm>
            <a:off x="1745298" y="1005841"/>
            <a:ext cx="8701405" cy="4284535"/>
          </a:xfrm>
        </p:spPr>
        <p:txBody>
          <a:bodyPr>
            <a:noAutofit/>
          </a:bodyPr>
          <a:lstStyle/>
          <a:p>
            <a:pPr marL="0" lvl="1" indent="0">
              <a:spcAft>
                <a:spcPts val="1200"/>
              </a:spcAft>
              <a:buNone/>
              <a:tabLst>
                <a:tab pos="5558228" algn="l"/>
              </a:tabLst>
            </a:pPr>
            <a:r>
              <a:rPr lang="en-US" sz="3200">
                <a:solidFill>
                  <a:schemeClr val="tx1"/>
                </a:solidFill>
              </a:rPr>
              <a:t>Determine AND Document MHR:</a:t>
            </a:r>
          </a:p>
          <a:p>
            <a:pPr marL="609585" lvl="1" indent="-609585">
              <a:buFont typeface="+mj-lt"/>
              <a:buAutoNum type="arabicPeriod"/>
              <a:tabLst>
                <a:tab pos="5558228" algn="l"/>
              </a:tabLst>
            </a:pPr>
            <a:r>
              <a:rPr lang="en-US" sz="3200">
                <a:solidFill>
                  <a:schemeClr val="tx1"/>
                </a:solidFill>
              </a:rPr>
              <a:t>When initially determining baseline FHR</a:t>
            </a:r>
            <a:endParaRPr lang="en-CA" sz="3200">
              <a:solidFill>
                <a:schemeClr val="tx1"/>
              </a:solidFill>
            </a:endParaRPr>
          </a:p>
          <a:p>
            <a:pPr marL="609585" lvl="1" indent="-609585">
              <a:buFont typeface="+mj-lt"/>
              <a:buAutoNum type="arabicPeriod"/>
              <a:tabLst>
                <a:tab pos="5558228" algn="l"/>
              </a:tabLst>
            </a:pPr>
            <a:r>
              <a:rPr lang="en-US" sz="3200" b="1">
                <a:solidFill>
                  <a:srgbClr val="C00000"/>
                </a:solidFill>
              </a:rPr>
              <a:t>Any time there is uncertainty about FHR and MHR</a:t>
            </a:r>
          </a:p>
          <a:p>
            <a:pPr marL="609585" lvl="1" indent="-609585">
              <a:buFont typeface="+mj-lt"/>
              <a:buAutoNum type="arabicPeriod"/>
              <a:tabLst>
                <a:tab pos="5558228" algn="l"/>
              </a:tabLst>
            </a:pPr>
            <a:r>
              <a:rPr lang="en-US" sz="3200">
                <a:solidFill>
                  <a:schemeClr val="tx1"/>
                </a:solidFill>
              </a:rPr>
              <a:t>During labour:</a:t>
            </a:r>
            <a:endParaRPr lang="en-CA" sz="3200">
              <a:solidFill>
                <a:schemeClr val="tx1"/>
              </a:solidFill>
            </a:endParaRPr>
          </a:p>
          <a:p>
            <a:pPr marL="988459" lvl="2" indent="-380990"/>
            <a:r>
              <a:rPr lang="en-US" sz="2800">
                <a:solidFill>
                  <a:schemeClr val="tx1"/>
                </a:solidFill>
              </a:rPr>
              <a:t>Active 1</a:t>
            </a:r>
            <a:r>
              <a:rPr lang="en-US" sz="2800" baseline="30000">
                <a:solidFill>
                  <a:schemeClr val="tx1"/>
                </a:solidFill>
              </a:rPr>
              <a:t>st</a:t>
            </a:r>
            <a:r>
              <a:rPr lang="en-US" sz="2800">
                <a:solidFill>
                  <a:schemeClr val="tx1"/>
                </a:solidFill>
              </a:rPr>
              <a:t> &amp; passive 2</a:t>
            </a:r>
            <a:r>
              <a:rPr lang="en-US" sz="2800" baseline="30000">
                <a:solidFill>
                  <a:schemeClr val="tx1"/>
                </a:solidFill>
              </a:rPr>
              <a:t>nd</a:t>
            </a:r>
            <a:r>
              <a:rPr lang="en-US" sz="2800">
                <a:solidFill>
                  <a:schemeClr val="tx1"/>
                </a:solidFill>
              </a:rPr>
              <a:t> stage</a:t>
            </a:r>
          </a:p>
          <a:p>
            <a:pPr marL="1449881" lvl="3" indent="-380990"/>
            <a:r>
              <a:rPr lang="en-US" sz="2800">
                <a:solidFill>
                  <a:schemeClr val="tx1"/>
                </a:solidFill>
              </a:rPr>
              <a:t>Intact membranes:	</a:t>
            </a:r>
            <a:r>
              <a:rPr lang="en-US" sz="2800" b="1">
                <a:solidFill>
                  <a:schemeClr val="tx1"/>
                </a:solidFill>
              </a:rPr>
              <a:t>q4h</a:t>
            </a:r>
            <a:endParaRPr lang="en-US" sz="2800">
              <a:solidFill>
                <a:schemeClr val="tx1"/>
              </a:solidFill>
            </a:endParaRPr>
          </a:p>
          <a:p>
            <a:pPr marL="1449881" lvl="3" indent="-380990"/>
            <a:r>
              <a:rPr lang="en-US" sz="2800">
                <a:solidFill>
                  <a:schemeClr val="tx1"/>
                </a:solidFill>
              </a:rPr>
              <a:t>With ROM:		</a:t>
            </a:r>
            <a:r>
              <a:rPr lang="en-US" sz="2800" b="1">
                <a:solidFill>
                  <a:schemeClr val="tx1"/>
                </a:solidFill>
              </a:rPr>
              <a:t>q2h</a:t>
            </a:r>
            <a:endParaRPr lang="en-US" sz="2800">
              <a:solidFill>
                <a:schemeClr val="tx1"/>
              </a:solidFill>
            </a:endParaRPr>
          </a:p>
          <a:p>
            <a:pPr marL="988459" lvl="2" indent="-380990"/>
            <a:r>
              <a:rPr lang="en-US" sz="2800">
                <a:solidFill>
                  <a:schemeClr val="tx1"/>
                </a:solidFill>
              </a:rPr>
              <a:t>Active 2</a:t>
            </a:r>
            <a:r>
              <a:rPr lang="en-US" sz="2800" baseline="30000">
                <a:solidFill>
                  <a:schemeClr val="tx1"/>
                </a:solidFill>
              </a:rPr>
              <a:t>nd</a:t>
            </a:r>
            <a:r>
              <a:rPr lang="en-US" sz="2800">
                <a:solidFill>
                  <a:schemeClr val="tx1"/>
                </a:solidFill>
              </a:rPr>
              <a:t> stage:		</a:t>
            </a:r>
            <a:r>
              <a:rPr lang="en-US" sz="2800" b="1">
                <a:solidFill>
                  <a:schemeClr val="tx1"/>
                </a:solidFill>
              </a:rPr>
              <a:t>q15-30min</a:t>
            </a:r>
            <a:endParaRPr lang="en-CA" sz="2800" b="1">
              <a:solidFill>
                <a:schemeClr val="tx1"/>
              </a:solidFill>
            </a:endParaRPr>
          </a:p>
        </p:txBody>
      </p:sp>
      <p:sp>
        <p:nvSpPr>
          <p:cNvPr id="7" name="Google Shape;256;p34"/>
          <p:cNvSpPr txBox="1">
            <a:spLocks noGrp="1"/>
          </p:cNvSpPr>
          <p:nvPr>
            <p:ph type="title"/>
          </p:nvPr>
        </p:nvSpPr>
        <p:spPr>
          <a:xfrm>
            <a:off x="1981200" y="91440"/>
            <a:ext cx="8229600" cy="914400"/>
          </a:xfrm>
          <a:prstGeom prst="rect">
            <a:avLst/>
          </a:prstGeom>
          <a:noFill/>
          <a:ln>
            <a:noFill/>
          </a:ln>
        </p:spPr>
        <p:txBody>
          <a:bodyPr spcFirstLastPara="1" wrap="square" lIns="91425" tIns="45700" rIns="91425" bIns="45700" anchor="ctr" anchorCtr="0">
            <a:noAutofit/>
          </a:bodyPr>
          <a:lstStyle/>
          <a:p>
            <a:pPr>
              <a:buSzPts val="4000"/>
            </a:pPr>
            <a:r>
              <a:rPr lang="en-US" sz="4000" b="1">
                <a:solidFill>
                  <a:srgbClr val="C00000"/>
                </a:solidFill>
              </a:rPr>
              <a:t>Maternal Heart Rate</a:t>
            </a:r>
            <a:endParaRPr>
              <a:solidFill>
                <a:srgbClr val="C00000"/>
              </a:solidFill>
            </a:endParaRPr>
          </a:p>
        </p:txBody>
      </p:sp>
      <p:sp>
        <p:nvSpPr>
          <p:cNvPr id="4" name="Footer Placeholder 3">
            <a:extLst>
              <a:ext uri="{FF2B5EF4-FFF2-40B4-BE49-F238E27FC236}">
                <a16:creationId xmlns:a16="http://schemas.microsoft.com/office/drawing/2014/main" id="{53FE763C-3383-4201-AB4C-65A20A0A2E9C}"/>
              </a:ext>
            </a:extLst>
          </p:cNvPr>
          <p:cNvSpPr>
            <a:spLocks noGrp="1"/>
          </p:cNvSpPr>
          <p:nvPr>
            <p:ph type="ftr" idx="11"/>
          </p:nvPr>
        </p:nvSpPr>
        <p:spPr/>
        <p:txBody>
          <a:bodyPr/>
          <a:lstStyle/>
          <a:p>
            <a:r>
              <a:rPr lang="en-US"/>
              <a:t>NS FHS Case Study Repository 2023</a:t>
            </a:r>
          </a:p>
        </p:txBody>
      </p:sp>
    </p:spTree>
    <p:custDataLst>
      <p:tags r:id="rId1"/>
    </p:custDataLst>
    <p:extLst>
      <p:ext uri="{BB962C8B-B14F-4D97-AF65-F5344CB8AC3E}">
        <p14:creationId xmlns:p14="http://schemas.microsoft.com/office/powerpoint/2010/main" val="3239308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5" name="Google Shape;195;p27"/>
          <p:cNvSpPr txBox="1"/>
          <p:nvPr/>
        </p:nvSpPr>
        <p:spPr>
          <a:xfrm>
            <a:off x="1524000" y="274320"/>
            <a:ext cx="9144000" cy="1066800"/>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44546A"/>
              </a:buClr>
              <a:buSzPts val="2800"/>
              <a:buFontTx/>
              <a:buNone/>
              <a:tabLst/>
              <a:defRPr/>
            </a:pPr>
            <a:r>
              <a:rPr kumimoji="0" lang="en-US" altLang="en-US" sz="2800" b="1" i="0" u="none" strike="noStrike" kern="1200" cap="none" spc="0" normalizeH="0" baseline="0" noProof="0" dirty="0">
                <a:ln>
                  <a:noFill/>
                </a:ln>
                <a:solidFill>
                  <a:srgbClr val="C00000"/>
                </a:solidFill>
                <a:effectLst/>
                <a:uLnTx/>
                <a:uFillTx/>
                <a:latin typeface="Calibri" pitchFamily="34" charset="0"/>
                <a:ea typeface="+mn-ea"/>
                <a:cs typeface="+mn-cs"/>
              </a:rPr>
              <a:t>Triage:  Add time: BP MHR Antenatal management, cervical dilatation, effacement, and position. </a:t>
            </a:r>
            <a:endParaRPr kumimoji="0" sz="2800" b="1" i="0" u="none" strike="noStrike" kern="1200" cap="none" spc="0" normalizeH="0" baseline="0" noProof="0" dirty="0">
              <a:ln>
                <a:noFill/>
              </a:ln>
              <a:solidFill>
                <a:srgbClr val="C00000"/>
              </a:solidFill>
              <a:effectLst/>
              <a:uLnTx/>
              <a:uFillTx/>
              <a:latin typeface="Calibri" panose="020F0502020204030204"/>
              <a:ea typeface="+mn-ea"/>
              <a:cs typeface="+mn-cs"/>
              <a:sym typeface="Arial"/>
            </a:endParaRPr>
          </a:p>
        </p:txBody>
      </p:sp>
      <p:sp>
        <p:nvSpPr>
          <p:cNvPr id="196" name="Google Shape;196;p27"/>
          <p:cNvSpPr txBox="1"/>
          <p:nvPr/>
        </p:nvSpPr>
        <p:spPr>
          <a:xfrm>
            <a:off x="3197097" y="5674262"/>
            <a:ext cx="5616600" cy="579300"/>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prstClr val="black"/>
              </a:buClr>
              <a:buSzPts val="3200"/>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sym typeface="Arial"/>
              </a:rPr>
              <a:t>Systematic interpretation?</a:t>
            </a:r>
            <a:endParaRPr kumimoji="0"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Arial"/>
            </a:endParaRPr>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000000-1234-1234-1234-12341234123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TextBox 4"/>
          <p:cNvSpPr txBox="1"/>
          <p:nvPr/>
        </p:nvSpPr>
        <p:spPr>
          <a:xfrm>
            <a:off x="1524000" y="2029522"/>
            <a:ext cx="9144000" cy="369331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0000"/>
                </a:solidFill>
                <a:effectLst/>
                <a:uLnTx/>
                <a:uFillTx/>
                <a:latin typeface="Calibri" panose="020F0502020204030204"/>
                <a:ea typeface="+mn-ea"/>
                <a:cs typeface="+mn-cs"/>
              </a:rPr>
              <a:t>Replace with EFM tracing or IA sound clips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0000"/>
                </a:solidFill>
                <a:effectLst/>
                <a:uLnTx/>
                <a:uFillTx/>
                <a:latin typeface="Calibri" panose="020F0502020204030204"/>
                <a:ea typeface="+mn-ea"/>
                <a:cs typeface="+mn-cs"/>
              </a:rPr>
              <a:t>Place slide in the appropriate order to align with your case study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3A305EE4-5ACB-7D56-1959-D057B9D6D939}"/>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NS FHS Case Study Repository 2023</a:t>
            </a:r>
          </a:p>
        </p:txBody>
      </p:sp>
    </p:spTree>
    <p:extLst>
      <p:ext uri="{BB962C8B-B14F-4D97-AF65-F5344CB8AC3E}">
        <p14:creationId xmlns:p14="http://schemas.microsoft.com/office/powerpoint/2010/main" val="3160655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5105" y="91440"/>
            <a:ext cx="8271578" cy="914400"/>
          </a:xfrm>
        </p:spPr>
        <p:txBody>
          <a:bodyPr>
            <a:noAutofit/>
          </a:bodyPr>
          <a:lstStyle/>
          <a:p>
            <a:r>
              <a:rPr lang="en-US" b="1" dirty="0">
                <a:solidFill>
                  <a:srgbClr val="C00000"/>
                </a:solidFill>
              </a:rPr>
              <a:t>Intrauterine Resuscitation</a:t>
            </a:r>
            <a:endParaRPr lang="en-US" sz="2800" i="1"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5E42831F-3A59-C44F-BEAA-5780F15BF118}"/>
              </a:ext>
            </a:extLst>
          </p:cNvPr>
          <p:cNvSpPr/>
          <p:nvPr/>
        </p:nvSpPr>
        <p:spPr>
          <a:xfrm>
            <a:off x="9056383" y="606926"/>
            <a:ext cx="1326517" cy="369332"/>
          </a:xfrm>
          <a:prstGeom prst="rect">
            <a:avLst/>
          </a:prstGeom>
        </p:spPr>
        <p:txBody>
          <a:bodyPr wrap="none">
            <a:spAutoFit/>
          </a:bodyPr>
          <a:lstStyle/>
          <a:p>
            <a:r>
              <a:rPr lang="en-CA" altLang="en-US" dirty="0">
                <a:solidFill>
                  <a:srgbClr val="FFFFFF"/>
                </a:solidFill>
              </a:rPr>
              <a:t>tachysystole</a:t>
            </a:r>
            <a:endParaRPr lang="en-US" dirty="0">
              <a:solidFill>
                <a:srgbClr val="FFFFFF"/>
              </a:solidFill>
            </a:endParaRPr>
          </a:p>
        </p:txBody>
      </p:sp>
      <p:sp>
        <p:nvSpPr>
          <p:cNvPr id="7" name="Rounded Rectangle 6"/>
          <p:cNvSpPr/>
          <p:nvPr/>
        </p:nvSpPr>
        <p:spPr>
          <a:xfrm>
            <a:off x="3794487" y="1438987"/>
            <a:ext cx="4664869" cy="2721769"/>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700" b="1" dirty="0">
                <a:solidFill>
                  <a:srgbClr val="000000"/>
                </a:solidFill>
              </a:rPr>
              <a:t>Physiologic Goals:</a:t>
            </a:r>
          </a:p>
          <a:p>
            <a:pPr algn="ctr"/>
            <a:endParaRPr lang="en-CA" b="1" dirty="0">
              <a:solidFill>
                <a:srgbClr val="000000"/>
              </a:solidFill>
            </a:endParaRPr>
          </a:p>
          <a:p>
            <a:pPr marL="754380" lvl="2" indent="-342900">
              <a:buFont typeface="+mj-lt"/>
              <a:buAutoNum type="arabicPeriod"/>
            </a:pPr>
            <a:r>
              <a:rPr lang="en-CA" sz="2100" dirty="0">
                <a:solidFill>
                  <a:srgbClr val="000000"/>
                </a:solidFill>
              </a:rPr>
              <a:t>Improve maternal status</a:t>
            </a:r>
          </a:p>
          <a:p>
            <a:pPr marL="754380" lvl="2" indent="-342900">
              <a:buFont typeface="+mj-lt"/>
              <a:buAutoNum type="arabicPeriod"/>
            </a:pPr>
            <a:r>
              <a:rPr lang="en-CA" sz="2100" dirty="0">
                <a:solidFill>
                  <a:srgbClr val="000000"/>
                </a:solidFill>
              </a:rPr>
              <a:t>Improve uterine blood flow</a:t>
            </a:r>
          </a:p>
          <a:p>
            <a:pPr marL="754380" lvl="2" indent="-342900">
              <a:buFont typeface="+mj-lt"/>
              <a:buAutoNum type="arabicPeriod"/>
            </a:pPr>
            <a:r>
              <a:rPr lang="en-CA" sz="2100" dirty="0">
                <a:solidFill>
                  <a:srgbClr val="000000"/>
                </a:solidFill>
              </a:rPr>
              <a:t>Improve umbilical circulation</a:t>
            </a:r>
          </a:p>
          <a:p>
            <a:pPr marL="754380" lvl="2" indent="-342900">
              <a:buFont typeface="+mj-lt"/>
              <a:buAutoNum type="arabicPeriod"/>
            </a:pPr>
            <a:r>
              <a:rPr lang="en-CA" sz="2100" dirty="0">
                <a:solidFill>
                  <a:srgbClr val="000000"/>
                </a:solidFill>
              </a:rPr>
              <a:t>Improve placental perfusion</a:t>
            </a:r>
          </a:p>
          <a:p>
            <a:pPr marL="900113" lvl="2" indent="-214313" algn="ctr">
              <a:buFont typeface="Arial" panose="020B0604020202020204" pitchFamily="34" charset="0"/>
              <a:buChar char="•"/>
            </a:pPr>
            <a:endParaRPr lang="en-CA" dirty="0">
              <a:solidFill>
                <a:srgbClr val="000000"/>
              </a:solidFill>
            </a:endParaRPr>
          </a:p>
        </p:txBody>
      </p:sp>
      <p:sp>
        <p:nvSpPr>
          <p:cNvPr id="8" name="TextBox 7"/>
          <p:cNvSpPr txBox="1"/>
          <p:nvPr/>
        </p:nvSpPr>
        <p:spPr>
          <a:xfrm>
            <a:off x="2973653" y="4971329"/>
            <a:ext cx="6165230" cy="600164"/>
          </a:xfrm>
          <a:prstGeom prst="rect">
            <a:avLst/>
          </a:prstGeom>
          <a:noFill/>
        </p:spPr>
        <p:txBody>
          <a:bodyPr wrap="square" rtlCol="0">
            <a:spAutoFit/>
          </a:bodyPr>
          <a:lstStyle/>
          <a:p>
            <a:pPr algn="ctr"/>
            <a:r>
              <a:rPr lang="en-CA" sz="3300" b="1" dirty="0">
                <a:solidFill>
                  <a:srgbClr val="00B050"/>
                </a:solidFill>
              </a:rPr>
              <a:t>Improved Fetal Oxygenation</a:t>
            </a:r>
          </a:p>
        </p:txBody>
      </p:sp>
      <p:sp>
        <p:nvSpPr>
          <p:cNvPr id="9" name="Down Arrow 8"/>
          <p:cNvSpPr/>
          <p:nvPr/>
        </p:nvSpPr>
        <p:spPr>
          <a:xfrm>
            <a:off x="5982495" y="4527889"/>
            <a:ext cx="314325" cy="257175"/>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50" dirty="0">
              <a:solidFill>
                <a:srgbClr val="00B050"/>
              </a:solidFill>
            </a:endParaRPr>
          </a:p>
        </p:txBody>
      </p:sp>
      <p:sp>
        <p:nvSpPr>
          <p:cNvPr id="3" name="Footer Placeholder 2">
            <a:extLst>
              <a:ext uri="{FF2B5EF4-FFF2-40B4-BE49-F238E27FC236}">
                <a16:creationId xmlns:a16="http://schemas.microsoft.com/office/drawing/2014/main" id="{DB2710D8-B88C-5721-B746-E515DB37D5C7}"/>
              </a:ext>
            </a:extLst>
          </p:cNvPr>
          <p:cNvSpPr>
            <a:spLocks noGrp="1"/>
          </p:cNvSpPr>
          <p:nvPr>
            <p:ph type="ftr" sz="quarter" idx="11"/>
          </p:nvPr>
        </p:nvSpPr>
        <p:spPr/>
        <p:txBody>
          <a:bodyPr/>
          <a:lstStyle/>
          <a:p>
            <a:r>
              <a:rPr lang="en-US"/>
              <a:t>NS FHS Case Study Repository 2023</a:t>
            </a:r>
          </a:p>
        </p:txBody>
      </p:sp>
      <p:sp>
        <p:nvSpPr>
          <p:cNvPr id="6" name="TextBox 5">
            <a:extLst>
              <a:ext uri="{FF2B5EF4-FFF2-40B4-BE49-F238E27FC236}">
                <a16:creationId xmlns:a16="http://schemas.microsoft.com/office/drawing/2014/main" id="{D0F8E873-C4FB-B323-C063-CD84A1F7AD31}"/>
              </a:ext>
            </a:extLst>
          </p:cNvPr>
          <p:cNvSpPr txBox="1"/>
          <p:nvPr/>
        </p:nvSpPr>
        <p:spPr>
          <a:xfrm>
            <a:off x="234863" y="6260404"/>
            <a:ext cx="305061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cs typeface="Calibri"/>
              </a:rPr>
              <a:t>Adapted from F</a:t>
            </a:r>
            <a:r>
              <a:rPr lang="en-US" sz="1200" dirty="0">
                <a:cs typeface="Calibri"/>
              </a:rPr>
              <a:t>HS Canada – The Fundamentals of Fetal Health Surveillance</a:t>
            </a:r>
          </a:p>
        </p:txBody>
      </p:sp>
    </p:spTree>
    <p:extLst>
      <p:ext uri="{BB962C8B-B14F-4D97-AF65-F5344CB8AC3E}">
        <p14:creationId xmlns:p14="http://schemas.microsoft.com/office/powerpoint/2010/main" val="1461466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37"/>
          <p:cNvSpPr txBox="1">
            <a:spLocks noGrp="1"/>
          </p:cNvSpPr>
          <p:nvPr>
            <p:ph type="title"/>
          </p:nvPr>
        </p:nvSpPr>
        <p:spPr>
          <a:xfrm>
            <a:off x="1981200" y="91440"/>
            <a:ext cx="8229600" cy="914400"/>
          </a:xfrm>
          <a:prstGeom prst="rect">
            <a:avLst/>
          </a:prstGeom>
          <a:noFill/>
          <a:ln>
            <a:noFill/>
          </a:ln>
        </p:spPr>
        <p:txBody>
          <a:bodyPr spcFirstLastPara="1" vert="horz" wrap="square" lIns="91425" tIns="45700" rIns="91425" bIns="45700" rtlCol="0" anchor="ctr" anchorCtr="0">
            <a:noAutofit/>
          </a:bodyPr>
          <a:lstStyle/>
          <a:p>
            <a:pPr>
              <a:buSzPts val="4400"/>
            </a:pPr>
            <a:r>
              <a:rPr lang="en-US" sz="4000" b="1" dirty="0">
                <a:solidFill>
                  <a:srgbClr val="C00000"/>
                </a:solidFill>
                <a:latin typeface="Calibri" panose="020F0502020204030204" pitchFamily="34" charset="0"/>
                <a:cs typeface="Calibri" panose="020F0502020204030204" pitchFamily="34" charset="0"/>
              </a:rPr>
              <a:t>Neonatal Outcome</a:t>
            </a:r>
            <a:endParaRPr sz="4000" b="1" dirty="0">
              <a:solidFill>
                <a:srgbClr val="C00000"/>
              </a:solidFill>
              <a:latin typeface="Calibri" panose="020F0502020204030204" pitchFamily="34" charset="0"/>
              <a:cs typeface="Calibri" panose="020F0502020204030204" pitchFamily="34" charset="0"/>
            </a:endParaRPr>
          </a:p>
        </p:txBody>
      </p:sp>
      <p:sp>
        <p:nvSpPr>
          <p:cNvPr id="296" name="Google Shape;296;p37"/>
          <p:cNvSpPr txBox="1">
            <a:spLocks noGrp="1"/>
          </p:cNvSpPr>
          <p:nvPr>
            <p:ph type="body" idx="1"/>
          </p:nvPr>
        </p:nvSpPr>
        <p:spPr>
          <a:xfrm>
            <a:off x="1981200" y="1271150"/>
            <a:ext cx="8229600" cy="4526100"/>
          </a:xfrm>
          <a:prstGeom prst="rect">
            <a:avLst/>
          </a:prstGeom>
          <a:noFill/>
          <a:ln>
            <a:noFill/>
          </a:ln>
        </p:spPr>
        <p:txBody>
          <a:bodyPr spcFirstLastPara="1" vert="horz" wrap="square" lIns="91425" tIns="45700" rIns="91425" bIns="45700" rtlCol="0" anchor="t" anchorCtr="0">
            <a:noAutofit/>
          </a:bodyPr>
          <a:lstStyle/>
          <a:p>
            <a:pPr marL="342900" indent="-342900">
              <a:spcBef>
                <a:spcPts val="0"/>
              </a:spcBef>
            </a:pPr>
            <a:r>
              <a:rPr lang="en-US" dirty="0">
                <a:solidFill>
                  <a:srgbClr val="FF0000"/>
                </a:solidFill>
                <a:latin typeface="Calibri"/>
              </a:rPr>
              <a:t>Add time hrs.  </a:t>
            </a:r>
            <a:r>
              <a:rPr lang="en-US" dirty="0">
                <a:latin typeface="Calibri"/>
              </a:rPr>
              <a:t>- Birth of infant </a:t>
            </a:r>
            <a:r>
              <a:rPr lang="en-US" dirty="0">
                <a:solidFill>
                  <a:srgbClr val="FF0000"/>
                </a:solidFill>
                <a:latin typeface="Calibri"/>
              </a:rPr>
              <a:t>Indicate type of birth (Spontaneous, CS etc.)</a:t>
            </a:r>
            <a:endParaRPr lang="en-US">
              <a:latin typeface="Calibri"/>
            </a:endParaRPr>
          </a:p>
          <a:p>
            <a:pPr marL="342900" indent="-342900"/>
            <a:r>
              <a:rPr lang="en-US" err="1">
                <a:latin typeface="Calibri"/>
              </a:rPr>
              <a:t>Apgars</a:t>
            </a:r>
            <a:r>
              <a:rPr lang="en-US" dirty="0">
                <a:latin typeface="Calibri"/>
              </a:rPr>
              <a:t>: </a:t>
            </a:r>
            <a:r>
              <a:rPr lang="en-US" dirty="0">
                <a:solidFill>
                  <a:srgbClr val="FF0000"/>
                </a:solidFill>
                <a:latin typeface="Calibri"/>
              </a:rPr>
              <a:t>X</a:t>
            </a:r>
            <a:r>
              <a:rPr lang="en-US" baseline="30000" dirty="0">
                <a:latin typeface="Calibri"/>
              </a:rPr>
              <a:t>1 min</a:t>
            </a:r>
            <a:r>
              <a:rPr lang="en-US" dirty="0">
                <a:latin typeface="Calibri"/>
              </a:rPr>
              <a:t>, </a:t>
            </a:r>
            <a:r>
              <a:rPr lang="en-US" dirty="0">
                <a:solidFill>
                  <a:srgbClr val="FF0000"/>
                </a:solidFill>
                <a:latin typeface="Calibri"/>
              </a:rPr>
              <a:t>X</a:t>
            </a:r>
            <a:r>
              <a:rPr lang="en-US" baseline="30000" dirty="0">
                <a:latin typeface="Calibri"/>
              </a:rPr>
              <a:t>5 min</a:t>
            </a:r>
            <a:r>
              <a:rPr lang="en-US" dirty="0">
                <a:latin typeface="Calibri"/>
              </a:rPr>
              <a:t>, </a:t>
            </a:r>
            <a:r>
              <a:rPr lang="en-US" dirty="0">
                <a:solidFill>
                  <a:srgbClr val="FF0000"/>
                </a:solidFill>
                <a:latin typeface="Calibri"/>
              </a:rPr>
              <a:t>X</a:t>
            </a:r>
            <a:r>
              <a:rPr lang="en-US" baseline="30000" dirty="0">
                <a:latin typeface="Calibri"/>
              </a:rPr>
              <a:t>10 min </a:t>
            </a:r>
            <a:r>
              <a:rPr lang="en-US" baseline="30000" dirty="0">
                <a:solidFill>
                  <a:srgbClr val="FF0000"/>
                </a:solidFill>
                <a:latin typeface="Calibri"/>
              </a:rPr>
              <a:t>Add APGARS </a:t>
            </a:r>
            <a:endParaRPr>
              <a:latin typeface="Calibri"/>
            </a:endParaRPr>
          </a:p>
          <a:p>
            <a:pPr marL="342900" indent="-342900"/>
            <a:r>
              <a:rPr lang="en-US" dirty="0">
                <a:solidFill>
                  <a:srgbClr val="FF0000"/>
                </a:solidFill>
                <a:latin typeface="Calibri"/>
              </a:rPr>
              <a:t>Add any resuscitation and stabilization of the neonate. </a:t>
            </a:r>
          </a:p>
          <a:p>
            <a:pPr marL="0" indent="0">
              <a:buNone/>
            </a:pPr>
            <a:endParaRPr lang="en-US" dirty="0">
              <a:latin typeface="Calibri"/>
            </a:endParaRPr>
          </a:p>
          <a:p>
            <a:pPr marL="0" indent="0" algn="ctr">
              <a:buNone/>
            </a:pPr>
            <a:r>
              <a:rPr lang="en-US" dirty="0">
                <a:latin typeface="Calibri"/>
              </a:rPr>
              <a:t>What would you expect for cord blood gas results? </a:t>
            </a:r>
            <a:endParaRPr dirty="0"/>
          </a:p>
        </p:txBody>
      </p:sp>
      <p:sp>
        <p:nvSpPr>
          <p:cNvPr id="2" name="Slide Number Placeholder 1"/>
          <p:cNvSpPr>
            <a:spLocks noGrp="1"/>
          </p:cNvSpPr>
          <p:nvPr>
            <p:ph type="sldNum" idx="12"/>
          </p:nvPr>
        </p:nvSpPr>
        <p:spPr/>
        <p:txBody>
          <a:bodyPr/>
          <a:lstStyle/>
          <a:p>
            <a:fld id="{00000000-1234-1234-1234-123412341234}" type="slidenum">
              <a:rPr lang="en-US" smtClean="0"/>
              <a:pPr/>
              <a:t>28</a:t>
            </a:fld>
            <a:endParaRPr lang="en-US"/>
          </a:p>
        </p:txBody>
      </p:sp>
      <p:sp>
        <p:nvSpPr>
          <p:cNvPr id="5" name="TextBox 4">
            <a:extLst>
              <a:ext uri="{FF2B5EF4-FFF2-40B4-BE49-F238E27FC236}">
                <a16:creationId xmlns:a16="http://schemas.microsoft.com/office/drawing/2014/main" id="{EBE33E71-B367-C688-4D96-DCBB08C70182}"/>
              </a:ext>
            </a:extLst>
          </p:cNvPr>
          <p:cNvSpPr txBox="1"/>
          <p:nvPr/>
        </p:nvSpPr>
        <p:spPr>
          <a:xfrm>
            <a:off x="3048000" y="6344850"/>
            <a:ext cx="6096000" cy="27699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NS FHS Case Study Repository 2023</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950D055-3A49-4670-A59A-B70C47A653C0}"/>
              </a:ext>
            </a:extLst>
          </p:cNvPr>
          <p:cNvSpPr/>
          <p:nvPr/>
        </p:nvSpPr>
        <p:spPr>
          <a:xfrm>
            <a:off x="3395998" y="2890391"/>
            <a:ext cx="5423735" cy="1077218"/>
          </a:xfrm>
          <a:prstGeom prst="rect">
            <a:avLst/>
          </a:prstGeom>
        </p:spPr>
        <p:txBody>
          <a:bodyPr wrap="square">
            <a:spAutoFit/>
          </a:bodyPr>
          <a:lstStyle/>
          <a:p>
            <a:pPr algn="ctr">
              <a:spcBef>
                <a:spcPts val="640"/>
              </a:spcBef>
              <a:buClr>
                <a:schemeClr val="dk1"/>
              </a:buClr>
              <a:buSzPts val="3200"/>
            </a:pPr>
            <a:r>
              <a:rPr lang="en-US" sz="3200"/>
              <a:t>What would you expect for cord blood gas results? </a:t>
            </a:r>
          </a:p>
        </p:txBody>
      </p:sp>
      <p:sp>
        <p:nvSpPr>
          <p:cNvPr id="2" name="Footer Placeholder 1">
            <a:extLst>
              <a:ext uri="{FF2B5EF4-FFF2-40B4-BE49-F238E27FC236}">
                <a16:creationId xmlns:a16="http://schemas.microsoft.com/office/drawing/2014/main" id="{667E7D7F-4E17-B3A5-9878-89F020BB6A90}"/>
              </a:ext>
            </a:extLst>
          </p:cNvPr>
          <p:cNvSpPr>
            <a:spLocks noGrp="1"/>
          </p:cNvSpPr>
          <p:nvPr>
            <p:ph type="ftr" sz="quarter" idx="11"/>
          </p:nvPr>
        </p:nvSpPr>
        <p:spPr/>
        <p:txBody>
          <a:bodyPr/>
          <a:lstStyle/>
          <a:p>
            <a:r>
              <a:rPr lang="en-US"/>
              <a:t>NS FHS Case Study Repository 2023</a:t>
            </a:r>
          </a:p>
        </p:txBody>
      </p:sp>
    </p:spTree>
    <p:extLst>
      <p:ext uri="{BB962C8B-B14F-4D97-AF65-F5344CB8AC3E}">
        <p14:creationId xmlns:p14="http://schemas.microsoft.com/office/powerpoint/2010/main" val="2045959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l_fi" descr="1474600606_b542ca22e8_o">
            <a:extLst>
              <a:ext uri="{FF2B5EF4-FFF2-40B4-BE49-F238E27FC236}">
                <a16:creationId xmlns:a16="http://schemas.microsoft.com/office/drawing/2014/main" id="{F5396957-126D-28A1-6DC8-32DDED3EEC5E}"/>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88420" y="1976380"/>
            <a:ext cx="6015159" cy="4022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3" name="Footer Placeholder 2">
            <a:extLst>
              <a:ext uri="{FF2B5EF4-FFF2-40B4-BE49-F238E27FC236}">
                <a16:creationId xmlns:a16="http://schemas.microsoft.com/office/drawing/2014/main" id="{30300D11-F4B2-F394-0CC5-4E9A01F630E7}"/>
              </a:ext>
            </a:extLst>
          </p:cNvPr>
          <p:cNvSpPr>
            <a:spLocks noGrp="1"/>
          </p:cNvSpPr>
          <p:nvPr>
            <p:ph type="ftr" sz="quarter" idx="11"/>
          </p:nvPr>
        </p:nvSpPr>
        <p:spPr/>
        <p:txBody>
          <a:bodyPr/>
          <a:lstStyle/>
          <a:p>
            <a:r>
              <a:rPr lang="en-US"/>
              <a:t>NS FHS Case Study Repository 2023</a:t>
            </a:r>
          </a:p>
        </p:txBody>
      </p:sp>
      <p:sp>
        <p:nvSpPr>
          <p:cNvPr id="6" name="TextBox 5">
            <a:extLst>
              <a:ext uri="{FF2B5EF4-FFF2-40B4-BE49-F238E27FC236}">
                <a16:creationId xmlns:a16="http://schemas.microsoft.com/office/drawing/2014/main" id="{3EEFE08C-4162-C034-B702-1820760653AA}"/>
              </a:ext>
            </a:extLst>
          </p:cNvPr>
          <p:cNvSpPr txBox="1"/>
          <p:nvPr/>
        </p:nvSpPr>
        <p:spPr>
          <a:xfrm>
            <a:off x="3179619" y="639404"/>
            <a:ext cx="6094268" cy="784830"/>
          </a:xfrm>
          <a:prstGeom prst="rect">
            <a:avLst/>
          </a:prstGeom>
          <a:noFill/>
        </p:spPr>
        <p:txBody>
          <a:bodyPr wrap="square" lIns="91440" tIns="45720" rIns="91440" bIns="45720" anchor="t">
            <a:spAutoFit/>
          </a:bodyPr>
          <a:lstStyle/>
          <a:p>
            <a:r>
              <a:rPr lang="en-US" sz="4500" b="1" dirty="0">
                <a:solidFill>
                  <a:srgbClr val="C00000"/>
                </a:solidFill>
                <a:latin typeface="Calibri Light"/>
                <a:cs typeface="Calibri"/>
              </a:rPr>
              <a:t>Case Study Title</a:t>
            </a:r>
          </a:p>
        </p:txBody>
      </p:sp>
    </p:spTree>
    <p:extLst>
      <p:ext uri="{BB962C8B-B14F-4D97-AF65-F5344CB8AC3E}">
        <p14:creationId xmlns:p14="http://schemas.microsoft.com/office/powerpoint/2010/main" val="127289444"/>
      </p:ext>
    </p:extLst>
  </p:cSld>
  <p:clrMapOvr>
    <a:masterClrMapping/>
  </p:clrMapOvr>
  <p:extLst>
    <p:ext uri="{6950BFC3-D8DA-4A85-94F7-54DA5524770B}">
      <p188:commentRel xmlns:p188="http://schemas.microsoft.com/office/powerpoint/2018/8/main" r:id="rId2"/>
    </p:ext>
  </p:extLs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38"/>
          <p:cNvSpPr txBox="1">
            <a:spLocks noGrp="1"/>
          </p:cNvSpPr>
          <p:nvPr>
            <p:ph type="title"/>
          </p:nvPr>
        </p:nvSpPr>
        <p:spPr>
          <a:xfrm>
            <a:off x="1981200" y="91440"/>
            <a:ext cx="8229600" cy="914400"/>
          </a:xfrm>
          <a:prstGeom prst="rect">
            <a:avLst/>
          </a:prstGeom>
          <a:noFill/>
          <a:ln>
            <a:noFill/>
          </a:ln>
        </p:spPr>
        <p:txBody>
          <a:bodyPr spcFirstLastPara="1" vert="horz" wrap="square" lIns="91425" tIns="45700" rIns="91425" bIns="45700" rtlCol="0" anchor="ctr" anchorCtr="0">
            <a:noAutofit/>
          </a:bodyPr>
          <a:lstStyle/>
          <a:p>
            <a:pPr>
              <a:buSzPts val="4400"/>
            </a:pPr>
            <a:r>
              <a:rPr lang="en-US" sz="4000" b="1" dirty="0">
                <a:solidFill>
                  <a:srgbClr val="C00000"/>
                </a:solidFill>
                <a:latin typeface="Calibri" panose="020F0502020204030204" pitchFamily="34" charset="0"/>
                <a:cs typeface="Calibri" panose="020F0502020204030204" pitchFamily="34" charset="0"/>
              </a:rPr>
              <a:t>Cord Blood Gas Results</a:t>
            </a:r>
            <a:endParaRPr sz="4000" b="1" dirty="0">
              <a:solidFill>
                <a:srgbClr val="C00000"/>
              </a:solidFill>
              <a:latin typeface="Calibri" panose="020F0502020204030204" pitchFamily="34" charset="0"/>
              <a:cs typeface="Calibri" panose="020F0502020204030204" pitchFamily="34" charset="0"/>
            </a:endParaRPr>
          </a:p>
        </p:txBody>
      </p:sp>
      <p:sp>
        <p:nvSpPr>
          <p:cNvPr id="305" name="Google Shape;305;p38"/>
          <p:cNvSpPr txBox="1">
            <a:spLocks noGrp="1"/>
          </p:cNvSpPr>
          <p:nvPr>
            <p:ph type="body" idx="1"/>
          </p:nvPr>
        </p:nvSpPr>
        <p:spPr>
          <a:xfrm>
            <a:off x="2171258" y="1600200"/>
            <a:ext cx="7787059" cy="4645025"/>
          </a:xfrm>
          <a:prstGeom prst="rect">
            <a:avLst/>
          </a:prstGeom>
          <a:noFill/>
          <a:ln>
            <a:noFill/>
          </a:ln>
        </p:spPr>
        <p:txBody>
          <a:bodyPr spcFirstLastPara="1" vert="horz" wrap="square" lIns="91425" tIns="45700" rIns="91425" bIns="45700" rtlCol="0" anchor="t" anchorCtr="0">
            <a:noAutofit/>
          </a:bodyPr>
          <a:lstStyle/>
          <a:p>
            <a:r>
              <a:rPr lang="en-US" sz="3600" b="1" dirty="0">
                <a:latin typeface="Calibri"/>
              </a:rPr>
              <a:t>Arterial at Birth:</a:t>
            </a:r>
            <a:r>
              <a:rPr lang="en-US" sz="3600" dirty="0"/>
              <a:t> </a:t>
            </a:r>
            <a:endParaRPr lang="en-CA" sz="2400" dirty="0"/>
          </a:p>
        </p:txBody>
      </p:sp>
      <p:graphicFrame>
        <p:nvGraphicFramePr>
          <p:cNvPr id="3" name="Table 3">
            <a:extLst>
              <a:ext uri="{FF2B5EF4-FFF2-40B4-BE49-F238E27FC236}">
                <a16:creationId xmlns:a16="http://schemas.microsoft.com/office/drawing/2014/main" id="{DCF5B81E-984C-4188-9884-A74130467DD9}"/>
              </a:ext>
            </a:extLst>
          </p:cNvPr>
          <p:cNvGraphicFramePr>
            <a:graphicFrameLocks noGrp="1"/>
          </p:cNvGraphicFramePr>
          <p:nvPr>
            <p:extLst>
              <p:ext uri="{D42A27DB-BD31-4B8C-83A1-F6EECF244321}">
                <p14:modId xmlns:p14="http://schemas.microsoft.com/office/powerpoint/2010/main" val="3040707959"/>
              </p:ext>
            </p:extLst>
          </p:nvPr>
        </p:nvGraphicFramePr>
        <p:xfrm>
          <a:off x="3243617" y="2762156"/>
          <a:ext cx="5362560" cy="3202004"/>
        </p:xfrm>
        <a:graphic>
          <a:graphicData uri="http://schemas.openxmlformats.org/drawingml/2006/table">
            <a:tbl>
              <a:tblPr firstRow="1" bandRow="1"/>
              <a:tblGrid>
                <a:gridCol w="2681280">
                  <a:extLst>
                    <a:ext uri="{9D8B030D-6E8A-4147-A177-3AD203B41FA5}">
                      <a16:colId xmlns:a16="http://schemas.microsoft.com/office/drawing/2014/main" val="343175564"/>
                    </a:ext>
                  </a:extLst>
                </a:gridCol>
                <a:gridCol w="2681280">
                  <a:extLst>
                    <a:ext uri="{9D8B030D-6E8A-4147-A177-3AD203B41FA5}">
                      <a16:colId xmlns:a16="http://schemas.microsoft.com/office/drawing/2014/main" val="45635380"/>
                    </a:ext>
                  </a:extLst>
                </a:gridCol>
              </a:tblGrid>
              <a:tr h="528471">
                <a:tc>
                  <a:txBody>
                    <a:bodyPr/>
                    <a:lstStyle/>
                    <a:p>
                      <a:pPr algn="l"/>
                      <a:r>
                        <a:rPr lang="en-US" sz="3600" dirty="0"/>
                        <a:t>pH</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sz="36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077298902"/>
                  </a:ext>
                </a:extLst>
              </a:tr>
              <a:tr h="528471">
                <a:tc>
                  <a:txBody>
                    <a:bodyPr/>
                    <a:lstStyle/>
                    <a:p>
                      <a:pPr algn="l"/>
                      <a:r>
                        <a:rPr lang="en-US" sz="3600" dirty="0"/>
                        <a:t>pCO2</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sz="36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4037314726"/>
                  </a:ext>
                </a:extLst>
              </a:tr>
              <a:tr h="528471">
                <a:tc>
                  <a:txBody>
                    <a:bodyPr/>
                    <a:lstStyle/>
                    <a:p>
                      <a:pPr algn="l"/>
                      <a:r>
                        <a:rPr lang="en-US" sz="3600" dirty="0"/>
                        <a:t>HCO3</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sz="36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633335905"/>
                  </a:ext>
                </a:extLst>
              </a:tr>
              <a:tr h="528471">
                <a:tc>
                  <a:txBody>
                    <a:bodyPr/>
                    <a:lstStyle/>
                    <a:p>
                      <a:pPr algn="l"/>
                      <a:r>
                        <a:rPr lang="en-US" sz="3600" dirty="0"/>
                        <a:t>BE</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sz="36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365316955"/>
                  </a:ext>
                </a:extLst>
              </a:tr>
              <a:tr h="641684">
                <a:tc>
                  <a:txBody>
                    <a:bodyPr/>
                    <a:lstStyle/>
                    <a:p>
                      <a:pPr algn="l"/>
                      <a:r>
                        <a:rPr lang="en-US" sz="3600" dirty="0"/>
                        <a:t>Lactate</a:t>
                      </a: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endParaRPr lang="en-US" sz="3600"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668243267"/>
                  </a:ext>
                </a:extLst>
              </a:tr>
            </a:tbl>
          </a:graphicData>
        </a:graphic>
      </p:graphicFrame>
      <p:sp>
        <p:nvSpPr>
          <p:cNvPr id="2" name="Footer Placeholder 1">
            <a:extLst>
              <a:ext uri="{FF2B5EF4-FFF2-40B4-BE49-F238E27FC236}">
                <a16:creationId xmlns:a16="http://schemas.microsoft.com/office/drawing/2014/main" id="{F05AA0C8-413B-B99B-CD8F-4D57B702121C}"/>
              </a:ext>
            </a:extLst>
          </p:cNvPr>
          <p:cNvSpPr>
            <a:spLocks noGrp="1"/>
          </p:cNvSpPr>
          <p:nvPr>
            <p:ph type="ft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NS FHS Case Study Repository 2023</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7F28B09-6AEE-4F57-8560-E57261F02B14}"/>
              </a:ext>
            </a:extLst>
          </p:cNvPr>
          <p:cNvPicPr>
            <a:picLocks noChangeAspect="1"/>
          </p:cNvPicPr>
          <p:nvPr/>
        </p:nvPicPr>
        <p:blipFill>
          <a:blip r:embed="rId3"/>
          <a:stretch>
            <a:fillRect/>
          </a:stretch>
        </p:blipFill>
        <p:spPr>
          <a:xfrm>
            <a:off x="2006601" y="1340073"/>
            <a:ext cx="8178799" cy="4177855"/>
          </a:xfrm>
          <a:prstGeom prst="rect">
            <a:avLst/>
          </a:prstGeom>
        </p:spPr>
      </p:pic>
      <p:sp>
        <p:nvSpPr>
          <p:cNvPr id="4" name="Footer Placeholder 3">
            <a:extLst>
              <a:ext uri="{FF2B5EF4-FFF2-40B4-BE49-F238E27FC236}">
                <a16:creationId xmlns:a16="http://schemas.microsoft.com/office/drawing/2014/main" id="{680DDC04-1328-69CA-B125-9C277D5C6AE1}"/>
              </a:ext>
            </a:extLst>
          </p:cNvPr>
          <p:cNvSpPr>
            <a:spLocks noGrp="1"/>
          </p:cNvSpPr>
          <p:nvPr>
            <p:ph type="ftr" sz="quarter" idx="11"/>
          </p:nvPr>
        </p:nvSpPr>
        <p:spPr/>
        <p:txBody>
          <a:bodyPr/>
          <a:lstStyle/>
          <a:p>
            <a:r>
              <a:rPr lang="en-US"/>
              <a:t>NS FHS Case Study Repository 2023</a:t>
            </a:r>
          </a:p>
        </p:txBody>
      </p:sp>
      <p:sp>
        <p:nvSpPr>
          <p:cNvPr id="5" name="TextBox 4">
            <a:extLst>
              <a:ext uri="{FF2B5EF4-FFF2-40B4-BE49-F238E27FC236}">
                <a16:creationId xmlns:a16="http://schemas.microsoft.com/office/drawing/2014/main" id="{BA6B4AA9-7FE3-6A23-D182-75CA94FA8D71}"/>
              </a:ext>
            </a:extLst>
          </p:cNvPr>
          <p:cNvSpPr txBox="1"/>
          <p:nvPr/>
        </p:nvSpPr>
        <p:spPr>
          <a:xfrm>
            <a:off x="234863" y="6260404"/>
            <a:ext cx="305061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cs typeface="Calibri"/>
              </a:rPr>
              <a:t>Adapted from F</a:t>
            </a:r>
            <a:r>
              <a:rPr lang="en-US" sz="1200" dirty="0">
                <a:cs typeface="Calibri"/>
              </a:rPr>
              <a:t>HS Canada – The Fundamentals of Fetal Health Surveillance</a:t>
            </a:r>
          </a:p>
        </p:txBody>
      </p:sp>
    </p:spTree>
    <p:extLst>
      <p:ext uri="{BB962C8B-B14F-4D97-AF65-F5344CB8AC3E}">
        <p14:creationId xmlns:p14="http://schemas.microsoft.com/office/powerpoint/2010/main" val="21952041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p40"/>
          <p:cNvSpPr txBox="1">
            <a:spLocks noGrp="1"/>
          </p:cNvSpPr>
          <p:nvPr>
            <p:ph type="title"/>
          </p:nvPr>
        </p:nvSpPr>
        <p:spPr>
          <a:xfrm>
            <a:off x="1981200" y="91440"/>
            <a:ext cx="8229600" cy="914400"/>
          </a:xfrm>
          <a:prstGeom prst="rect">
            <a:avLst/>
          </a:prstGeom>
          <a:noFill/>
          <a:ln>
            <a:noFill/>
          </a:ln>
        </p:spPr>
        <p:txBody>
          <a:bodyPr spcFirstLastPara="1" vert="horz" wrap="square" lIns="91425" tIns="45700" rIns="91425" bIns="45700" rtlCol="0" anchor="ctr" anchorCtr="0">
            <a:noAutofit/>
          </a:bodyPr>
          <a:lstStyle/>
          <a:p>
            <a:pPr>
              <a:buSzPts val="4400"/>
            </a:pPr>
            <a:r>
              <a:rPr lang="en-US" sz="4000" b="1" dirty="0">
                <a:solidFill>
                  <a:srgbClr val="C00000"/>
                </a:solidFill>
                <a:latin typeface="Calibri" panose="020F0502020204030204" pitchFamily="34" charset="0"/>
                <a:cs typeface="Calibri" panose="020F0502020204030204" pitchFamily="34" charset="0"/>
              </a:rPr>
              <a:t>Take-Home Messages</a:t>
            </a:r>
            <a:endParaRPr sz="4000" b="1" dirty="0">
              <a:solidFill>
                <a:srgbClr val="C00000"/>
              </a:solidFill>
              <a:latin typeface="Calibri" panose="020F0502020204030204" pitchFamily="34" charset="0"/>
              <a:cs typeface="Calibri" panose="020F0502020204030204" pitchFamily="34" charset="0"/>
            </a:endParaRPr>
          </a:p>
        </p:txBody>
      </p:sp>
      <p:sp>
        <p:nvSpPr>
          <p:cNvPr id="323" name="Google Shape;323;p40"/>
          <p:cNvSpPr txBox="1">
            <a:spLocks noGrp="1"/>
          </p:cNvSpPr>
          <p:nvPr>
            <p:ph type="body" idx="1"/>
          </p:nvPr>
        </p:nvSpPr>
        <p:spPr>
          <a:xfrm>
            <a:off x="2135187" y="1341437"/>
            <a:ext cx="8077200" cy="4953000"/>
          </a:xfrm>
          <a:prstGeom prst="rect">
            <a:avLst/>
          </a:prstGeom>
          <a:noFill/>
          <a:ln>
            <a:noFill/>
          </a:ln>
        </p:spPr>
        <p:txBody>
          <a:bodyPr spcFirstLastPara="1" vert="horz" wrap="square" lIns="91425" tIns="45700" rIns="91425" bIns="45700" rtlCol="0" anchor="t" anchorCtr="0">
            <a:noAutofit/>
          </a:bodyPr>
          <a:lstStyle/>
          <a:p>
            <a:pPr marL="342900" indent="-342900">
              <a:lnSpc>
                <a:spcPct val="90000"/>
              </a:lnSpc>
              <a:spcBef>
                <a:spcPts val="0"/>
              </a:spcBef>
              <a:buSzPts val="2400"/>
            </a:pPr>
            <a:r>
              <a:rPr lang="en-US" sz="2400" dirty="0">
                <a:solidFill>
                  <a:srgbClr val="FF0000"/>
                </a:solidFill>
                <a:latin typeface="Calibri"/>
              </a:rPr>
              <a:t>Add any further take home messages or Quality Improvement initiatives required related to the case study </a:t>
            </a:r>
          </a:p>
          <a:p>
            <a:pPr marL="342900" indent="-342900">
              <a:lnSpc>
                <a:spcPct val="90000"/>
              </a:lnSpc>
              <a:spcBef>
                <a:spcPts val="0"/>
              </a:spcBef>
              <a:buSzPts val="2400"/>
            </a:pPr>
            <a:endParaRPr lang="en-US" sz="2400" dirty="0">
              <a:latin typeface="Calibri"/>
            </a:endParaRPr>
          </a:p>
          <a:p>
            <a:pPr marL="342900" indent="-342900">
              <a:lnSpc>
                <a:spcPct val="90000"/>
              </a:lnSpc>
              <a:spcBef>
                <a:spcPts val="0"/>
              </a:spcBef>
              <a:buSzPts val="2400"/>
            </a:pPr>
            <a:r>
              <a:rPr lang="en-US" sz="2400" dirty="0">
                <a:latin typeface="Calibri"/>
              </a:rPr>
              <a:t>Communicate the EFM classification and FHR response to the MRP and nurses. </a:t>
            </a:r>
          </a:p>
          <a:p>
            <a:pPr marL="0" indent="0">
              <a:lnSpc>
                <a:spcPct val="90000"/>
              </a:lnSpc>
              <a:spcBef>
                <a:spcPts val="0"/>
              </a:spcBef>
              <a:buSzPts val="2400"/>
              <a:buNone/>
            </a:pPr>
            <a:endParaRPr lang="en-US" sz="2400" dirty="0">
              <a:latin typeface="Calibri"/>
            </a:endParaRPr>
          </a:p>
          <a:p>
            <a:pPr marL="342900" indent="-342900">
              <a:lnSpc>
                <a:spcPct val="90000"/>
              </a:lnSpc>
              <a:spcBef>
                <a:spcPts val="480"/>
              </a:spcBef>
              <a:buSzPts val="2400"/>
            </a:pPr>
            <a:r>
              <a:rPr lang="en-US" sz="2400" dirty="0">
                <a:latin typeface="Calibri"/>
              </a:rPr>
              <a:t>Examine entire clinical picture. </a:t>
            </a:r>
            <a:endParaRPr sz="2400" dirty="0"/>
          </a:p>
        </p:txBody>
      </p:sp>
      <p:sp>
        <p:nvSpPr>
          <p:cNvPr id="2" name="Slide Number Placeholder 1"/>
          <p:cNvSpPr>
            <a:spLocks noGrp="1"/>
          </p:cNvSpPr>
          <p:nvPr>
            <p:ph type="sldNum" idx="12"/>
          </p:nvPr>
        </p:nvSpPr>
        <p:spPr/>
        <p:txBody>
          <a:bodyPr/>
          <a:lstStyle/>
          <a:p>
            <a:fld id="{00000000-1234-1234-1234-123412341234}" type="slidenum">
              <a:rPr lang="en-US" smtClean="0"/>
              <a:pPr/>
              <a:t>32</a:t>
            </a:fld>
            <a:endParaRPr lang="en-US"/>
          </a:p>
        </p:txBody>
      </p:sp>
      <p:sp>
        <p:nvSpPr>
          <p:cNvPr id="3" name="Footer Placeholder 2">
            <a:extLst>
              <a:ext uri="{FF2B5EF4-FFF2-40B4-BE49-F238E27FC236}">
                <a16:creationId xmlns:a16="http://schemas.microsoft.com/office/drawing/2014/main" id="{68E3A960-58E5-96E9-885D-3D215E8961CE}"/>
              </a:ext>
            </a:extLst>
          </p:cNvPr>
          <p:cNvSpPr>
            <a:spLocks noGrp="1"/>
          </p:cNvSpPr>
          <p:nvPr>
            <p:ph type="ft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NS FHS Case Study Repository 2023</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0"/>
          <p:cNvSpPr txBox="1">
            <a:spLocks noGrp="1"/>
          </p:cNvSpPr>
          <p:nvPr>
            <p:ph type="title"/>
          </p:nvPr>
        </p:nvSpPr>
        <p:spPr>
          <a:xfrm>
            <a:off x="1981200" y="266128"/>
            <a:ext cx="8229600" cy="914400"/>
          </a:xfrm>
          <a:prstGeom prst="rect">
            <a:avLst/>
          </a:prstGeom>
          <a:noFill/>
          <a:ln>
            <a:noFill/>
          </a:ln>
        </p:spPr>
        <p:txBody>
          <a:bodyPr spcFirstLastPara="1" vert="horz" wrap="square" lIns="91425" tIns="45700" rIns="91425" bIns="45700" rtlCol="0" anchor="ctr" anchorCtr="0">
            <a:noAutofit/>
          </a:bodyPr>
          <a:lstStyle/>
          <a:p>
            <a:pPr>
              <a:buSzPts val="4400"/>
            </a:pPr>
            <a:r>
              <a:rPr lang="en-US" sz="4000" b="1" dirty="0">
                <a:solidFill>
                  <a:srgbClr val="C00000"/>
                </a:solidFill>
                <a:latin typeface="Calibri"/>
                <a:ea typeface="Calibri"/>
                <a:cs typeface="Calibri"/>
                <a:sym typeface="Calibri"/>
              </a:rPr>
              <a:t>Case Study General Objectives</a:t>
            </a:r>
            <a:endParaRPr sz="4000" b="1" dirty="0">
              <a:solidFill>
                <a:srgbClr val="C00000"/>
              </a:solidFill>
              <a:latin typeface="Calibri"/>
              <a:ea typeface="Calibri"/>
              <a:cs typeface="Calibri"/>
              <a:sym typeface="Calibri"/>
            </a:endParaRPr>
          </a:p>
        </p:txBody>
      </p:sp>
      <p:sp>
        <p:nvSpPr>
          <p:cNvPr id="131" name="Google Shape;131;p20"/>
          <p:cNvSpPr txBox="1">
            <a:spLocks noGrp="1"/>
          </p:cNvSpPr>
          <p:nvPr>
            <p:ph type="body" idx="1"/>
          </p:nvPr>
        </p:nvSpPr>
        <p:spPr>
          <a:xfrm>
            <a:off x="2164080" y="1280160"/>
            <a:ext cx="7875600" cy="4765800"/>
          </a:xfrm>
          <a:prstGeom prst="rect">
            <a:avLst/>
          </a:prstGeom>
          <a:noFill/>
          <a:ln>
            <a:noFill/>
          </a:ln>
        </p:spPr>
        <p:txBody>
          <a:bodyPr spcFirstLastPara="1" vert="horz" wrap="square" lIns="91425" tIns="45700" rIns="91425" bIns="45700" rtlCol="0" anchor="t" anchorCtr="0">
            <a:noAutofit/>
          </a:bodyPr>
          <a:lstStyle/>
          <a:p>
            <a:pPr marL="0" indent="0">
              <a:lnSpc>
                <a:spcPct val="90000"/>
              </a:lnSpc>
              <a:spcBef>
                <a:spcPts val="200"/>
              </a:spcBef>
              <a:buSzPts val="1000"/>
              <a:buNone/>
            </a:pPr>
            <a:endParaRPr sz="1000">
              <a:latin typeface="Calibri"/>
              <a:ea typeface="Calibri"/>
              <a:cs typeface="Calibri"/>
              <a:sym typeface="Calibri"/>
            </a:endParaRPr>
          </a:p>
          <a:p>
            <a:pPr indent="-457200">
              <a:lnSpc>
                <a:spcPct val="90000"/>
              </a:lnSpc>
              <a:spcBef>
                <a:spcPts val="1200"/>
              </a:spcBef>
              <a:buSzPts val="2800"/>
            </a:pPr>
            <a:r>
              <a:rPr lang="en-US" sz="2800">
                <a:latin typeface="Calibri"/>
                <a:ea typeface="Calibri"/>
                <a:cs typeface="Calibri"/>
                <a:sym typeface="Calibri"/>
              </a:rPr>
              <a:t>Apply a systematic approach to interpretation of fetal health surveillance data </a:t>
            </a:r>
            <a:endParaRPr lang="en-US">
              <a:latin typeface="Calibri"/>
              <a:ea typeface="Calibri"/>
              <a:cs typeface="Calibri"/>
              <a:sym typeface="Calibri"/>
            </a:endParaRPr>
          </a:p>
          <a:p>
            <a:pPr indent="-457200">
              <a:lnSpc>
                <a:spcPct val="90000"/>
              </a:lnSpc>
              <a:spcBef>
                <a:spcPts val="560"/>
              </a:spcBef>
              <a:buSzPts val="2800"/>
            </a:pPr>
            <a:r>
              <a:rPr lang="en-US" sz="2800">
                <a:latin typeface="Calibri"/>
                <a:ea typeface="Calibri"/>
                <a:cs typeface="Calibri"/>
                <a:sym typeface="Calibri"/>
              </a:rPr>
              <a:t>Identify management strategies based on the total clinical picture </a:t>
            </a:r>
            <a:endParaRPr lang="en-US">
              <a:latin typeface="Calibri"/>
              <a:ea typeface="Calibri"/>
              <a:cs typeface="Calibri"/>
              <a:sym typeface="Calibri"/>
            </a:endParaRPr>
          </a:p>
          <a:p>
            <a:pPr indent="-457200">
              <a:lnSpc>
                <a:spcPct val="90000"/>
              </a:lnSpc>
              <a:spcBef>
                <a:spcPts val="560"/>
              </a:spcBef>
              <a:buSzPts val="2800"/>
            </a:pPr>
            <a:r>
              <a:rPr lang="en-US" sz="2800">
                <a:latin typeface="Calibri"/>
                <a:ea typeface="Calibri"/>
                <a:cs typeface="Calibri"/>
                <a:sym typeface="Calibri"/>
              </a:rPr>
              <a:t>Discuss evidence informed approaches</a:t>
            </a:r>
            <a:endParaRPr lang="en-US">
              <a:latin typeface="Calibri"/>
              <a:ea typeface="Calibri"/>
              <a:cs typeface="Calibri"/>
              <a:sym typeface="Calibri"/>
            </a:endParaRPr>
          </a:p>
          <a:p>
            <a:pPr indent="-457200">
              <a:lnSpc>
                <a:spcPct val="90000"/>
              </a:lnSpc>
              <a:spcBef>
                <a:spcPts val="560"/>
              </a:spcBef>
              <a:buSzPts val="2800"/>
            </a:pPr>
            <a:r>
              <a:rPr lang="en-US" sz="2800">
                <a:latin typeface="Calibri"/>
                <a:ea typeface="Calibri"/>
                <a:cs typeface="Calibri"/>
                <a:sym typeface="Calibri"/>
              </a:rPr>
              <a:t>Implement communication strategies that enhance teamwork and informed decision making</a:t>
            </a:r>
            <a:endParaRPr>
              <a:latin typeface="Calibri"/>
              <a:ea typeface="Calibri"/>
              <a:cs typeface="Calibri"/>
              <a:sym typeface="Calibri"/>
            </a:endParaRPr>
          </a:p>
          <a:p>
            <a:pPr marL="342900" indent="-165100">
              <a:spcBef>
                <a:spcPts val="560"/>
              </a:spcBef>
              <a:buSzPts val="2800"/>
              <a:buNone/>
            </a:pPr>
            <a:endParaRPr sz="2800"/>
          </a:p>
        </p:txBody>
      </p:sp>
      <p:sp>
        <p:nvSpPr>
          <p:cNvPr id="3" name="Footer Placeholder 2">
            <a:extLst>
              <a:ext uri="{FF2B5EF4-FFF2-40B4-BE49-F238E27FC236}">
                <a16:creationId xmlns:a16="http://schemas.microsoft.com/office/drawing/2014/main" id="{E08FC4B7-9102-41AD-AEA5-4FBD7C24F441}"/>
              </a:ext>
            </a:extLst>
          </p:cNvPr>
          <p:cNvSpPr>
            <a:spLocks noGrp="1"/>
          </p:cNvSpPr>
          <p:nvPr>
            <p:ph type="ftr" idx="11"/>
          </p:nvPr>
        </p:nvSpPr>
        <p:spPr>
          <a:xfrm>
            <a:off x="3858986" y="6212567"/>
            <a:ext cx="3684814" cy="47625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NS FHS Case Study Repository 2023</a:t>
            </a:r>
          </a:p>
          <a:p>
            <a:endParaRPr lang="en-US" dirty="0"/>
          </a:p>
        </p:txBody>
      </p:sp>
    </p:spTree>
  </p:cSld>
  <p:clrMapOvr>
    <a:masterClrMapping/>
  </p:clrMapOvr>
  <p:extLst>
    <p:ext uri="{6950BFC3-D8DA-4A85-94F7-54DA5524770B}">
      <p188:commentRel xmlns:p188="http://schemas.microsoft.com/office/powerpoint/2018/8/main" r:id="rId3"/>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1"/>
          <p:cNvSpPr txBox="1">
            <a:spLocks noGrp="1"/>
          </p:cNvSpPr>
          <p:nvPr>
            <p:ph type="title"/>
          </p:nvPr>
        </p:nvSpPr>
        <p:spPr>
          <a:xfrm>
            <a:off x="1706880" y="91440"/>
            <a:ext cx="8686800" cy="914400"/>
          </a:xfrm>
          <a:prstGeom prst="rect">
            <a:avLst/>
          </a:prstGeom>
          <a:noFill/>
          <a:ln>
            <a:noFill/>
          </a:ln>
        </p:spPr>
        <p:txBody>
          <a:bodyPr spcFirstLastPara="1" vert="horz" wrap="square" lIns="92075" tIns="46025" rIns="92075" bIns="46025" rtlCol="0" anchor="ctr" anchorCtr="0">
            <a:noAutofit/>
          </a:bodyPr>
          <a:lstStyle/>
          <a:p>
            <a:pPr>
              <a:buSzPts val="4400"/>
            </a:pPr>
            <a:r>
              <a:rPr lang="en-US" sz="4000" b="1" dirty="0">
                <a:solidFill>
                  <a:srgbClr val="C00000"/>
                </a:solidFill>
                <a:latin typeface="Calibri"/>
                <a:ea typeface="Calibri"/>
                <a:cs typeface="Calibri"/>
                <a:sym typeface="Calibri"/>
              </a:rPr>
              <a:t>EFM Assessment – Systematic Approach</a:t>
            </a:r>
            <a:endParaRPr sz="4000" b="1" dirty="0">
              <a:solidFill>
                <a:srgbClr val="C00000"/>
              </a:solidFill>
              <a:latin typeface="Calibri"/>
              <a:ea typeface="Calibri"/>
              <a:cs typeface="Calibri"/>
              <a:sym typeface="Calibri"/>
            </a:endParaRPr>
          </a:p>
        </p:txBody>
      </p:sp>
      <p:sp>
        <p:nvSpPr>
          <p:cNvPr id="7" name="Rectangle 3">
            <a:extLst>
              <a:ext uri="{FF2B5EF4-FFF2-40B4-BE49-F238E27FC236}">
                <a16:creationId xmlns:a16="http://schemas.microsoft.com/office/drawing/2014/main" id="{4E0A863C-67CD-4D06-9F23-417879BFF26D}"/>
              </a:ext>
            </a:extLst>
          </p:cNvPr>
          <p:cNvSpPr txBox="1">
            <a:spLocks noChangeArrowheads="1"/>
          </p:cNvSpPr>
          <p:nvPr/>
        </p:nvSpPr>
        <p:spPr>
          <a:xfrm>
            <a:off x="2034363" y="1280160"/>
            <a:ext cx="8123274" cy="4657368"/>
          </a:xfrm>
          <a:prstGeom prst="rect">
            <a:avLst/>
          </a:prstGeom>
          <a:noFill/>
          <a:ln>
            <a:noFill/>
          </a:ln>
          <a:extLst>
            <a:ext uri="{91240B29-F687-4F45-9708-019B960494DF}">
              <a14:hiddenLine xmlns:a14="http://schemas.microsoft.com/office/drawing/2010/main" w="12700">
                <a:solidFill>
                  <a:schemeClr val="tx1"/>
                </a:solidFill>
                <a:miter lim="800000"/>
                <a:headEnd/>
                <a:tailEnd/>
              </a14:hiddenLine>
            </a:ext>
          </a:extLst>
        </p:spPr>
        <p:txBody>
          <a:bodyPr spcFirstLastPara="1" wrap="square" lIns="67866" tIns="33338" rIns="67866" bIns="33338"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marL="347663" lvl="1" indent="-347663">
              <a:spcBef>
                <a:spcPts val="0"/>
              </a:spcBef>
              <a:buFont typeface="+mj-lt"/>
              <a:buAutoNum type="arabicPeriod"/>
              <a:defRPr/>
            </a:pPr>
            <a:r>
              <a:rPr lang="en-US" sz="2400"/>
              <a:t>Monitoring equipment &amp; tracing: </a:t>
            </a:r>
          </a:p>
          <a:p>
            <a:pPr marL="647700" lvl="2" indent="-347663">
              <a:spcBef>
                <a:spcPts val="0"/>
              </a:spcBef>
              <a:defRPr/>
            </a:pPr>
            <a:r>
              <a:rPr lang="en-US" altLang="en-US"/>
              <a:t>Tracing quality, paper speed, graph range, internal VS external? </a:t>
            </a:r>
          </a:p>
          <a:p>
            <a:pPr marL="347663" lvl="1" indent="-347663">
              <a:spcBef>
                <a:spcPts val="0"/>
              </a:spcBef>
              <a:buClr>
                <a:schemeClr val="tx1"/>
              </a:buClr>
              <a:buFont typeface="+mj-lt"/>
              <a:buAutoNum type="arabicPeriod"/>
              <a:defRPr/>
            </a:pPr>
            <a:r>
              <a:rPr lang="en-US" sz="2400"/>
              <a:t>Uterine activity </a:t>
            </a:r>
          </a:p>
          <a:p>
            <a:pPr marL="347663" lvl="1" indent="-347663">
              <a:spcBef>
                <a:spcPts val="0"/>
              </a:spcBef>
              <a:buClr>
                <a:schemeClr val="tx1"/>
              </a:buClr>
              <a:buFont typeface="+mj-lt"/>
              <a:buAutoNum type="arabicPeriod"/>
              <a:defRPr/>
            </a:pPr>
            <a:r>
              <a:rPr lang="en-US" sz="2400"/>
              <a:t>Maternal heart rate</a:t>
            </a:r>
          </a:p>
          <a:p>
            <a:pPr marL="347663" lvl="1" indent="-347663">
              <a:spcBef>
                <a:spcPts val="0"/>
              </a:spcBef>
              <a:buClr>
                <a:schemeClr val="tx1"/>
              </a:buClr>
              <a:buFont typeface="+mj-lt"/>
              <a:buAutoNum type="arabicPeriod"/>
              <a:defRPr/>
            </a:pPr>
            <a:r>
              <a:rPr lang="en-US" sz="2400"/>
              <a:t>Fetal heart rate characteristics:</a:t>
            </a:r>
          </a:p>
          <a:p>
            <a:pPr marL="1719263" lvl="6" indent="-347663">
              <a:spcBef>
                <a:spcPts val="0"/>
              </a:spcBef>
              <a:buFont typeface="+mj-lt"/>
              <a:buAutoNum type="alphaLcPeriod"/>
              <a:defRPr/>
            </a:pPr>
            <a:r>
              <a:rPr lang="en-US" sz="2400"/>
              <a:t>Baseline </a:t>
            </a:r>
          </a:p>
          <a:p>
            <a:pPr marL="1719263" lvl="6" indent="-347663">
              <a:spcBef>
                <a:spcPts val="0"/>
              </a:spcBef>
              <a:buFont typeface="+mj-lt"/>
              <a:buAutoNum type="alphaLcPeriod"/>
              <a:defRPr/>
            </a:pPr>
            <a:r>
              <a:rPr lang="en-US" sz="2400"/>
              <a:t>Variability</a:t>
            </a:r>
          </a:p>
          <a:p>
            <a:pPr marL="1719263" lvl="6" indent="-347663">
              <a:spcBef>
                <a:spcPts val="0"/>
              </a:spcBef>
              <a:buFont typeface="+mj-lt"/>
              <a:buAutoNum type="alphaLcPeriod"/>
              <a:defRPr/>
            </a:pPr>
            <a:r>
              <a:rPr lang="en-US" sz="2400"/>
              <a:t>Accelerations &amp; Decelerations</a:t>
            </a:r>
            <a:endParaRPr lang="fr-CA" sz="2400"/>
          </a:p>
          <a:p>
            <a:pPr marL="347663" lvl="1" indent="-347663">
              <a:spcBef>
                <a:spcPts val="0"/>
              </a:spcBef>
              <a:buClr>
                <a:schemeClr val="tx1"/>
              </a:buClr>
              <a:buFont typeface="+mj-lt"/>
              <a:buAutoNum type="arabicPeriod"/>
              <a:defRPr/>
            </a:pPr>
            <a:r>
              <a:rPr lang="en-US" sz="2400" b="1" u="sng"/>
              <a:t>Classify </a:t>
            </a:r>
            <a:r>
              <a:rPr lang="en-US" sz="2400"/>
              <a:t>the tracing: </a:t>
            </a:r>
            <a:r>
              <a:rPr lang="en-US" sz="2400" b="1">
                <a:solidFill>
                  <a:srgbClr val="00B050"/>
                </a:solidFill>
                <a:effectLst>
                  <a:outerShdw blurRad="38100" dist="38100" dir="2700000" algn="tl">
                    <a:srgbClr val="000000">
                      <a:alpha val="43137"/>
                    </a:srgbClr>
                  </a:outerShdw>
                </a:effectLst>
              </a:rPr>
              <a:t>Normal</a:t>
            </a:r>
            <a:r>
              <a:rPr lang="en-US" sz="2400"/>
              <a:t>, </a:t>
            </a:r>
            <a:r>
              <a:rPr lang="en-US" sz="2400" b="1">
                <a:solidFill>
                  <a:srgbClr val="FF6600"/>
                </a:solidFill>
                <a:effectLst>
                  <a:outerShdw blurRad="38100" dist="38100" dir="2700000" algn="tl">
                    <a:srgbClr val="000000">
                      <a:alpha val="43137"/>
                    </a:srgbClr>
                  </a:outerShdw>
                </a:effectLst>
              </a:rPr>
              <a:t>Atypical</a:t>
            </a:r>
            <a:r>
              <a:rPr lang="en-US" sz="2400"/>
              <a:t> or </a:t>
            </a:r>
            <a:r>
              <a:rPr lang="en-US" sz="2400" b="1">
                <a:solidFill>
                  <a:srgbClr val="FF0000"/>
                </a:solidFill>
                <a:effectLst>
                  <a:outerShdw blurRad="38100" dist="38100" dir="2700000" algn="tl">
                    <a:srgbClr val="000000">
                      <a:alpha val="43137"/>
                    </a:srgbClr>
                  </a:outerShdw>
                </a:effectLst>
              </a:rPr>
              <a:t>Abnormal</a:t>
            </a:r>
          </a:p>
          <a:p>
            <a:pPr marL="347663" lvl="1" indent="-347663">
              <a:spcBef>
                <a:spcPts val="0"/>
              </a:spcBef>
              <a:buClr>
                <a:schemeClr val="tx1"/>
              </a:buClr>
              <a:buFont typeface="+mj-lt"/>
              <a:buAutoNum type="arabicPeriod"/>
              <a:defRPr/>
            </a:pPr>
            <a:r>
              <a:rPr lang="en-US" sz="2400" b="1" u="sng"/>
              <a:t>Interpret</a:t>
            </a:r>
            <a:r>
              <a:rPr lang="en-US" sz="2400"/>
              <a:t> in light of clinical situation</a:t>
            </a:r>
          </a:p>
          <a:p>
            <a:pPr marL="347663" lvl="1" indent="-347663">
              <a:spcBef>
                <a:spcPts val="0"/>
              </a:spcBef>
              <a:buClr>
                <a:schemeClr val="tx1"/>
              </a:buClr>
              <a:buFont typeface="+mj-lt"/>
              <a:buAutoNum type="arabicPeriod"/>
              <a:defRPr/>
            </a:pPr>
            <a:r>
              <a:rPr lang="en-US" sz="2400" b="1" u="sng"/>
              <a:t>Respond</a:t>
            </a:r>
            <a:r>
              <a:rPr lang="en-US" sz="2400"/>
              <a:t>: communication and teamwork</a:t>
            </a:r>
            <a:endParaRPr lang="en-US" sz="2100"/>
          </a:p>
        </p:txBody>
      </p:sp>
      <p:sp>
        <p:nvSpPr>
          <p:cNvPr id="3" name="Footer Placeholder 2">
            <a:extLst>
              <a:ext uri="{FF2B5EF4-FFF2-40B4-BE49-F238E27FC236}">
                <a16:creationId xmlns:a16="http://schemas.microsoft.com/office/drawing/2014/main" id="{A8596053-7139-4DEB-BDBA-B9C8CCDB52C5}"/>
              </a:ext>
            </a:extLst>
          </p:cNvPr>
          <p:cNvSpPr>
            <a:spLocks noGrp="1"/>
          </p:cNvSpPr>
          <p:nvPr>
            <p:ph type="ftr" idx="11"/>
          </p:nvPr>
        </p:nvSpPr>
        <p:spPr>
          <a:xfrm>
            <a:off x="3793672" y="6245225"/>
            <a:ext cx="3750129" cy="47625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NS FHS Case Study Repository 2023</a:t>
            </a:r>
          </a:p>
          <a:p>
            <a:endParaRPr lang="en-US" dirty="0"/>
          </a:p>
        </p:txBody>
      </p:sp>
      <p:sp>
        <p:nvSpPr>
          <p:cNvPr id="4" name="TextBox 3">
            <a:extLst>
              <a:ext uri="{FF2B5EF4-FFF2-40B4-BE49-F238E27FC236}">
                <a16:creationId xmlns:a16="http://schemas.microsoft.com/office/drawing/2014/main" id="{7264DAB7-7D8E-639B-9C76-E9FBDA07D0BE}"/>
              </a:ext>
            </a:extLst>
          </p:cNvPr>
          <p:cNvSpPr txBox="1"/>
          <p:nvPr/>
        </p:nvSpPr>
        <p:spPr>
          <a:xfrm>
            <a:off x="234863" y="6260404"/>
            <a:ext cx="305061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cs typeface="Calibri"/>
              </a:rPr>
              <a:t>Adapted from F</a:t>
            </a:r>
            <a:r>
              <a:rPr lang="en-US" sz="1200" dirty="0">
                <a:cs typeface="Calibri"/>
              </a:rPr>
              <a:t>HS Canada – The Fundamentals of Fetal Health Surveillance</a:t>
            </a:r>
          </a:p>
        </p:txBody>
      </p:sp>
    </p:spTree>
    <p:extLst>
      <p:ext uri="{BB962C8B-B14F-4D97-AF65-F5344CB8AC3E}">
        <p14:creationId xmlns:p14="http://schemas.microsoft.com/office/powerpoint/2010/main" val="635562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1"/>
          <p:cNvSpPr txBox="1">
            <a:spLocks noGrp="1"/>
          </p:cNvSpPr>
          <p:nvPr>
            <p:ph type="title"/>
          </p:nvPr>
        </p:nvSpPr>
        <p:spPr>
          <a:xfrm>
            <a:off x="1981200" y="365760"/>
            <a:ext cx="8229600" cy="914400"/>
          </a:xfrm>
          <a:prstGeom prst="rect">
            <a:avLst/>
          </a:prstGeom>
          <a:noFill/>
          <a:ln>
            <a:noFill/>
          </a:ln>
        </p:spPr>
        <p:txBody>
          <a:bodyPr spcFirstLastPara="1" vert="horz" wrap="square" lIns="92075" tIns="46025" rIns="92075" bIns="46025" rtlCol="0" anchor="ctr" anchorCtr="0">
            <a:noAutofit/>
          </a:bodyPr>
          <a:lstStyle/>
          <a:p>
            <a:pPr>
              <a:buSzPts val="4400"/>
            </a:pPr>
            <a:r>
              <a:rPr lang="en-US" sz="4000" b="1">
                <a:solidFill>
                  <a:srgbClr val="C00000"/>
                </a:solidFill>
                <a:latin typeface="Calibri"/>
                <a:ea typeface="Calibri"/>
                <a:cs typeface="Calibri"/>
                <a:sym typeface="Calibri"/>
              </a:rPr>
              <a:t>Principles of Fetal Health Surveillance</a:t>
            </a:r>
            <a:endParaRPr sz="4000" b="1">
              <a:solidFill>
                <a:srgbClr val="C00000"/>
              </a:solidFill>
              <a:latin typeface="Calibri"/>
              <a:ea typeface="Calibri"/>
              <a:cs typeface="Calibri"/>
              <a:sym typeface="Calibri"/>
            </a:endParaRPr>
          </a:p>
        </p:txBody>
      </p:sp>
      <p:graphicFrame>
        <p:nvGraphicFramePr>
          <p:cNvPr id="7" name="Diagram 6">
            <a:extLst>
              <a:ext uri="{FF2B5EF4-FFF2-40B4-BE49-F238E27FC236}">
                <a16:creationId xmlns:a16="http://schemas.microsoft.com/office/drawing/2014/main" id="{CA798E0D-4E49-4440-A0F1-B533F8091491}"/>
              </a:ext>
            </a:extLst>
          </p:cNvPr>
          <p:cNvGraphicFramePr/>
          <p:nvPr/>
        </p:nvGraphicFramePr>
        <p:xfrm>
          <a:off x="1889762" y="1721004"/>
          <a:ext cx="8337811" cy="24734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1764890" y="4672751"/>
            <a:ext cx="8662221" cy="323165"/>
          </a:xfrm>
          <a:prstGeom prst="rect">
            <a:avLst/>
          </a:prstGeom>
          <a:noFill/>
        </p:spPr>
        <p:txBody>
          <a:bodyPr wrap="square" rtlCol="0">
            <a:spAutoFit/>
          </a:bodyPr>
          <a:lstStyle/>
          <a:p>
            <a:r>
              <a:rPr lang="en-CA" sz="750" i="1">
                <a:solidFill>
                  <a:schemeClr val="bg1">
                    <a:lumMod val="50000"/>
                  </a:schemeClr>
                </a:solidFill>
              </a:rPr>
              <a:t>Note. Adapted from “SOGC Clinical Practice Guideline No.396-Fetal Health Surveillance: Intrapartum Consensus Guideline,” by S. Dore &amp; W. Ehman, 2020, Journal of Obstetrics &amp; Gynecology Canada, 42(3), Figure 1, p. 324. Copyright 2019 by the Society of Obstetricians and Gynecologists of Canada. Published by Elsevier Inc. All rights reserved.</a:t>
            </a:r>
            <a:endParaRPr lang="en-US" sz="750" i="1">
              <a:solidFill>
                <a:schemeClr val="bg1">
                  <a:lumMod val="50000"/>
                </a:schemeClr>
              </a:solidFill>
            </a:endParaRPr>
          </a:p>
        </p:txBody>
      </p:sp>
      <p:sp>
        <p:nvSpPr>
          <p:cNvPr id="3" name="Footer Placeholder 2">
            <a:extLst>
              <a:ext uri="{FF2B5EF4-FFF2-40B4-BE49-F238E27FC236}">
                <a16:creationId xmlns:a16="http://schemas.microsoft.com/office/drawing/2014/main" id="{48DBB275-23B9-46CE-B892-8AC1940C697F}"/>
              </a:ext>
            </a:extLst>
          </p:cNvPr>
          <p:cNvSpPr>
            <a:spLocks noGrp="1"/>
          </p:cNvSpPr>
          <p:nvPr>
            <p:ph type="ftr" idx="11"/>
          </p:nvPr>
        </p:nvSpPr>
        <p:spPr>
          <a:xfrm>
            <a:off x="4343399" y="6310311"/>
            <a:ext cx="3505200" cy="181929"/>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NS FHS Case Study Repository 2023</a:t>
            </a:r>
          </a:p>
          <a:p>
            <a:endParaRPr lang="en-US" dirty="0"/>
          </a:p>
        </p:txBody>
      </p:sp>
      <p:sp>
        <p:nvSpPr>
          <p:cNvPr id="11" name="TextBox 10">
            <a:extLst>
              <a:ext uri="{FF2B5EF4-FFF2-40B4-BE49-F238E27FC236}">
                <a16:creationId xmlns:a16="http://schemas.microsoft.com/office/drawing/2014/main" id="{FA451088-864D-77E8-EF80-A9EBB6E18B93}"/>
              </a:ext>
            </a:extLst>
          </p:cNvPr>
          <p:cNvSpPr txBox="1"/>
          <p:nvPr/>
        </p:nvSpPr>
        <p:spPr>
          <a:xfrm>
            <a:off x="234863" y="6260404"/>
            <a:ext cx="305061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dirty="0">
                <a:cs typeface="Calibri"/>
              </a:rPr>
              <a:t>Adapted from F</a:t>
            </a:r>
            <a:r>
              <a:rPr lang="en-US" sz="1200" dirty="0">
                <a:cs typeface="Calibri"/>
              </a:rPr>
              <a:t>HS Canada – The Fundamentals of Fetal Health Surveillance</a:t>
            </a:r>
          </a:p>
        </p:txBody>
      </p:sp>
    </p:spTree>
    <p:extLst>
      <p:ext uri="{BB962C8B-B14F-4D97-AF65-F5344CB8AC3E}">
        <p14:creationId xmlns:p14="http://schemas.microsoft.com/office/powerpoint/2010/main" val="3759637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3"/>
          <p:cNvSpPr txBox="1">
            <a:spLocks noGrp="1"/>
          </p:cNvSpPr>
          <p:nvPr>
            <p:ph type="title"/>
          </p:nvPr>
        </p:nvSpPr>
        <p:spPr>
          <a:xfrm>
            <a:off x="1865962" y="448376"/>
            <a:ext cx="8229600" cy="914400"/>
          </a:xfrm>
          <a:prstGeom prst="rect">
            <a:avLst/>
          </a:prstGeom>
          <a:noFill/>
          <a:ln>
            <a:noFill/>
          </a:ln>
        </p:spPr>
        <p:txBody>
          <a:bodyPr spcFirstLastPara="1" vert="horz" wrap="square" lIns="91425" tIns="45700" rIns="91425" bIns="45700" rtlCol="0" anchor="ctr" anchorCtr="0">
            <a:noAutofit/>
          </a:bodyPr>
          <a:lstStyle/>
          <a:p>
            <a:pPr>
              <a:buSzPts val="4400"/>
            </a:pPr>
            <a:r>
              <a:rPr lang="en-US" sz="4500" b="1" dirty="0">
                <a:solidFill>
                  <a:srgbClr val="C00000"/>
                </a:solidFill>
                <a:latin typeface="+mj-lt"/>
                <a:ea typeface="Calibri"/>
                <a:cs typeface="Calibri"/>
                <a:sym typeface="Calibri"/>
              </a:rPr>
              <a:t>Case Study </a:t>
            </a:r>
            <a:endParaRPr sz="4500" b="1" dirty="0">
              <a:solidFill>
                <a:srgbClr val="C00000"/>
              </a:solidFill>
              <a:latin typeface="+mj-lt"/>
              <a:ea typeface="Calibri"/>
              <a:cs typeface="Calibri"/>
              <a:sym typeface="Calibri"/>
            </a:endParaRPr>
          </a:p>
        </p:txBody>
      </p:sp>
      <p:sp>
        <p:nvSpPr>
          <p:cNvPr id="158" name="Google Shape;158;p23"/>
          <p:cNvSpPr txBox="1">
            <a:spLocks noGrp="1"/>
          </p:cNvSpPr>
          <p:nvPr>
            <p:ph type="body" idx="1"/>
          </p:nvPr>
        </p:nvSpPr>
        <p:spPr>
          <a:xfrm>
            <a:off x="2094562" y="1474812"/>
            <a:ext cx="8372475" cy="4689450"/>
          </a:xfrm>
          <a:prstGeom prst="rect">
            <a:avLst/>
          </a:prstGeom>
          <a:noFill/>
          <a:ln>
            <a:noFill/>
          </a:ln>
        </p:spPr>
        <p:txBody>
          <a:bodyPr spcFirstLastPara="1" vert="horz" wrap="square" lIns="91425" tIns="45700" rIns="91425" bIns="45700" rtlCol="0" anchor="t" anchorCtr="0">
            <a:noAutofit/>
          </a:bodyPr>
          <a:lstStyle/>
          <a:p>
            <a:pPr indent="-457200">
              <a:lnSpc>
                <a:spcPct val="90000"/>
              </a:lnSpc>
              <a:spcBef>
                <a:spcPts val="0"/>
              </a:spcBef>
              <a:buFont typeface="Arial" panose="020B0604020202020204" pitchFamily="34" charset="0"/>
              <a:buChar char="•"/>
            </a:pPr>
            <a:r>
              <a:rPr lang="en-US" sz="2800" dirty="0">
                <a:solidFill>
                  <a:schemeClr val="tx1"/>
                </a:solidFill>
                <a:latin typeface="Calibri"/>
                <a:ea typeface="Calibri"/>
                <a:cs typeface="Calibri"/>
                <a:sym typeface="Calibri"/>
              </a:rPr>
              <a:t>Age of Birthing Patient</a:t>
            </a:r>
          </a:p>
          <a:p>
            <a:pPr indent="-457200">
              <a:lnSpc>
                <a:spcPct val="90000"/>
              </a:lnSpc>
              <a:spcBef>
                <a:spcPts val="0"/>
              </a:spcBef>
              <a:buClr>
                <a:srgbClr val="000000"/>
              </a:buClr>
              <a:buFont typeface="Arial" panose="020B0604020202020204" pitchFamily="34" charset="0"/>
              <a:buChar char="•"/>
            </a:pPr>
            <a:r>
              <a:rPr lang="en-US" sz="2800" dirty="0">
                <a:latin typeface="Calibri"/>
                <a:ea typeface="Calibri"/>
                <a:cs typeface="Calibri"/>
              </a:rPr>
              <a:t>Gestation in weeks</a:t>
            </a:r>
            <a:endParaRPr lang="en-US" sz="2800" b="1" dirty="0">
              <a:latin typeface="Calibri"/>
              <a:ea typeface="Calibri"/>
              <a:cs typeface="Calibri"/>
            </a:endParaRPr>
          </a:p>
          <a:p>
            <a:pPr indent="-457200">
              <a:lnSpc>
                <a:spcPct val="90000"/>
              </a:lnSpc>
              <a:spcBef>
                <a:spcPts val="0"/>
              </a:spcBef>
              <a:buClr>
                <a:srgbClr val="000000"/>
              </a:buClr>
              <a:buFont typeface="Arial" panose="020B0604020202020204" pitchFamily="34" charset="0"/>
              <a:buChar char="•"/>
            </a:pPr>
            <a:r>
              <a:rPr lang="en-US" sz="2800" dirty="0">
                <a:latin typeface="Calibri"/>
                <a:ea typeface="Calibri"/>
                <a:cs typeface="Calibri"/>
                <a:sym typeface="Calibri"/>
              </a:rPr>
              <a:t>GTPALS</a:t>
            </a:r>
          </a:p>
          <a:p>
            <a:pPr indent="-457200">
              <a:lnSpc>
                <a:spcPct val="90000"/>
              </a:lnSpc>
              <a:spcBef>
                <a:spcPts val="0"/>
              </a:spcBef>
            </a:pPr>
            <a:r>
              <a:rPr lang="en-US" sz="2800" dirty="0">
                <a:latin typeface="Calibri"/>
                <a:ea typeface="Calibri"/>
                <a:cs typeface="Calibri"/>
                <a:sym typeface="Calibri"/>
              </a:rPr>
              <a:t>Blood Type, Serology, GBS Status</a:t>
            </a:r>
            <a:endParaRPr lang="en-US" sz="2800" dirty="0">
              <a:latin typeface="Calibri"/>
              <a:ea typeface="Calibri"/>
              <a:cs typeface="Calibri"/>
            </a:endParaRPr>
          </a:p>
          <a:p>
            <a:pPr indent="-457200">
              <a:lnSpc>
                <a:spcPct val="90000"/>
              </a:lnSpc>
              <a:spcBef>
                <a:spcPts val="0"/>
              </a:spcBef>
            </a:pPr>
            <a:r>
              <a:rPr lang="en-US" sz="2800" b="1" dirty="0">
                <a:latin typeface="Calibri"/>
                <a:ea typeface="Calibri"/>
                <a:cs typeface="Calibri"/>
              </a:rPr>
              <a:t>DI</a:t>
            </a:r>
            <a:r>
              <a:rPr lang="en-US" sz="2800" b="1" dirty="0">
                <a:latin typeface="Calibri"/>
                <a:ea typeface="Calibri"/>
                <a:cs typeface="Calibri"/>
                <a:sym typeface="Calibri"/>
              </a:rPr>
              <a:t>:</a:t>
            </a:r>
            <a:endParaRPr lang="en-US" dirty="0"/>
          </a:p>
          <a:p>
            <a:pPr indent="-457200">
              <a:lnSpc>
                <a:spcPct val="90000"/>
              </a:lnSpc>
              <a:spcBef>
                <a:spcPts val="0"/>
              </a:spcBef>
            </a:pPr>
            <a:r>
              <a:rPr lang="en-US" sz="2800" b="1" dirty="0">
                <a:solidFill>
                  <a:schemeClr val="tx1"/>
                </a:solidFill>
                <a:latin typeface="Calibri"/>
                <a:ea typeface="Calibri"/>
                <a:cs typeface="Calibri"/>
                <a:sym typeface="Calibri"/>
              </a:rPr>
              <a:t>Meds:</a:t>
            </a:r>
            <a:endParaRPr lang="en-US" sz="2800" dirty="0">
              <a:solidFill>
                <a:schemeClr val="tx1"/>
              </a:solidFill>
              <a:latin typeface="Calibri"/>
              <a:ea typeface="Calibri"/>
              <a:cs typeface="Calibri"/>
              <a:sym typeface="Calibri"/>
            </a:endParaRPr>
          </a:p>
          <a:p>
            <a:pPr indent="-457200">
              <a:lnSpc>
                <a:spcPct val="90000"/>
              </a:lnSpc>
              <a:spcBef>
                <a:spcPts val="0"/>
              </a:spcBef>
            </a:pPr>
            <a:r>
              <a:rPr lang="en-US" sz="2800" b="1" dirty="0">
                <a:solidFill>
                  <a:schemeClr val="tx1"/>
                </a:solidFill>
                <a:latin typeface="Calibri"/>
                <a:ea typeface="Calibri"/>
                <a:cs typeface="Calibri"/>
                <a:sym typeface="Calibri"/>
              </a:rPr>
              <a:t>Allergies: </a:t>
            </a:r>
          </a:p>
          <a:p>
            <a:pPr indent="-457200">
              <a:lnSpc>
                <a:spcPct val="90000"/>
              </a:lnSpc>
              <a:spcBef>
                <a:spcPts val="0"/>
              </a:spcBef>
            </a:pPr>
            <a:r>
              <a:rPr lang="en-US" sz="2800" b="1" dirty="0">
                <a:solidFill>
                  <a:schemeClr val="tx1"/>
                </a:solidFill>
                <a:latin typeface="Calibri"/>
                <a:ea typeface="Calibri"/>
                <a:cs typeface="Calibri"/>
                <a:sym typeface="Calibri"/>
              </a:rPr>
              <a:t>BMI:</a:t>
            </a:r>
            <a:endParaRPr lang="en-US" sz="2800" b="1" dirty="0">
              <a:solidFill>
                <a:schemeClr val="tx1"/>
              </a:solidFill>
              <a:latin typeface="Calibri"/>
              <a:ea typeface="Calibri"/>
              <a:cs typeface="Calibri"/>
            </a:endParaRPr>
          </a:p>
          <a:p>
            <a:pPr indent="-457200">
              <a:lnSpc>
                <a:spcPct val="90000"/>
              </a:lnSpc>
              <a:spcBef>
                <a:spcPts val="0"/>
              </a:spcBef>
            </a:pPr>
            <a:endParaRPr lang="en-US" sz="2800" dirty="0">
              <a:latin typeface="Calibri"/>
              <a:ea typeface="Calibri"/>
              <a:cs typeface="Calibri"/>
              <a:sym typeface="Calibri"/>
            </a:endParaRPr>
          </a:p>
          <a:p>
            <a:pPr marL="0" indent="0">
              <a:lnSpc>
                <a:spcPct val="90000"/>
              </a:lnSpc>
              <a:spcBef>
                <a:spcPts val="0"/>
              </a:spcBef>
              <a:buNone/>
            </a:pPr>
            <a:endParaRPr sz="2800" dirty="0">
              <a:latin typeface="Calibri"/>
              <a:ea typeface="Calibri"/>
              <a:cs typeface="Calibri"/>
              <a:sym typeface="Calibri"/>
            </a:endParaRPr>
          </a:p>
          <a:p>
            <a:pPr marL="342900" indent="-165100">
              <a:spcBef>
                <a:spcPts val="560"/>
              </a:spcBef>
              <a:buSzPts val="2800"/>
              <a:buNone/>
            </a:pPr>
            <a:endParaRPr sz="2800" dirty="0"/>
          </a:p>
        </p:txBody>
      </p:sp>
      <p:sp>
        <p:nvSpPr>
          <p:cNvPr id="2" name="Footer Placeholder 1">
            <a:extLst>
              <a:ext uri="{FF2B5EF4-FFF2-40B4-BE49-F238E27FC236}">
                <a16:creationId xmlns:a16="http://schemas.microsoft.com/office/drawing/2014/main" id="{627F2B55-903C-C654-5A56-0CA23BA474F3}"/>
              </a:ext>
            </a:extLst>
          </p:cNvPr>
          <p:cNvSpPr>
            <a:spLocks noGrp="1"/>
          </p:cNvSpPr>
          <p:nvPr>
            <p:ph type="ft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NS FHS Case Study Repository 2023</a:t>
            </a:r>
          </a:p>
          <a:p>
            <a:endParaRPr lang="en-US" dirty="0"/>
          </a:p>
        </p:txBody>
      </p:sp>
    </p:spTree>
  </p:cSld>
  <p:clrMapOvr>
    <a:masterClrMapping/>
  </p:clrMapOvr>
  <p:extLst>
    <p:ext uri="{6950BFC3-D8DA-4A85-94F7-54DA5524770B}">
      <p188:commentRel xmlns:p188="http://schemas.microsoft.com/office/powerpoint/2018/8/main" r:id="rId3"/>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3"/>
          <p:cNvSpPr txBox="1">
            <a:spLocks noGrp="1"/>
          </p:cNvSpPr>
          <p:nvPr>
            <p:ph type="title"/>
          </p:nvPr>
        </p:nvSpPr>
        <p:spPr>
          <a:xfrm>
            <a:off x="1981200" y="807269"/>
            <a:ext cx="8229600" cy="914400"/>
          </a:xfrm>
          <a:prstGeom prst="rect">
            <a:avLst/>
          </a:prstGeom>
          <a:noFill/>
          <a:ln>
            <a:noFill/>
          </a:ln>
        </p:spPr>
        <p:txBody>
          <a:bodyPr spcFirstLastPara="1" vert="horz" wrap="square" lIns="91425" tIns="45700" rIns="91425" bIns="45700" rtlCol="0" anchor="ctr" anchorCtr="0">
            <a:noAutofit/>
          </a:bodyPr>
          <a:lstStyle/>
          <a:p>
            <a:pPr>
              <a:buSzPts val="4400"/>
            </a:pPr>
            <a:r>
              <a:rPr lang="en-US" sz="4500" b="1" dirty="0">
                <a:solidFill>
                  <a:srgbClr val="C00000"/>
                </a:solidFill>
                <a:latin typeface="+mj-lt"/>
                <a:ea typeface="Calibri"/>
                <a:cs typeface="Calibri"/>
                <a:sym typeface="Calibri"/>
              </a:rPr>
              <a:t>Clinical Picture</a:t>
            </a:r>
            <a:endParaRPr sz="4500" b="1" dirty="0">
              <a:solidFill>
                <a:srgbClr val="C00000"/>
              </a:solidFill>
              <a:latin typeface="+mj-lt"/>
              <a:ea typeface="Calibri"/>
              <a:cs typeface="Calibri"/>
              <a:sym typeface="Calibri"/>
            </a:endParaRPr>
          </a:p>
        </p:txBody>
      </p:sp>
      <p:sp>
        <p:nvSpPr>
          <p:cNvPr id="158" name="Google Shape;158;p23"/>
          <p:cNvSpPr txBox="1">
            <a:spLocks noGrp="1"/>
          </p:cNvSpPr>
          <p:nvPr>
            <p:ph type="body" idx="1"/>
          </p:nvPr>
        </p:nvSpPr>
        <p:spPr>
          <a:xfrm>
            <a:off x="1981200" y="1833964"/>
            <a:ext cx="8357937" cy="4670400"/>
          </a:xfrm>
          <a:prstGeom prst="rect">
            <a:avLst/>
          </a:prstGeom>
          <a:noFill/>
          <a:ln>
            <a:noFill/>
          </a:ln>
        </p:spPr>
        <p:txBody>
          <a:bodyPr spcFirstLastPara="1" vert="horz" wrap="square" lIns="91425" tIns="45700" rIns="91425" bIns="45700" rtlCol="0" anchor="t" anchorCtr="0">
            <a:noAutofit/>
          </a:bodyPr>
          <a:lstStyle/>
          <a:p>
            <a:pPr indent="-457200">
              <a:lnSpc>
                <a:spcPct val="90000"/>
              </a:lnSpc>
              <a:spcBef>
                <a:spcPts val="0"/>
              </a:spcBef>
            </a:pPr>
            <a:r>
              <a:rPr lang="en-US" sz="2800" b="1" dirty="0">
                <a:solidFill>
                  <a:schemeClr val="tx1"/>
                </a:solidFill>
                <a:latin typeface="Calibri"/>
                <a:ea typeface="Calibri"/>
                <a:cs typeface="Calibri"/>
                <a:sym typeface="Calibri"/>
              </a:rPr>
              <a:t>Medical History:</a:t>
            </a:r>
            <a:endParaRPr lang="en-US" sz="2800" dirty="0">
              <a:solidFill>
                <a:schemeClr val="tx1"/>
              </a:solidFill>
              <a:latin typeface="Calibri"/>
              <a:ea typeface="Calibri"/>
              <a:cs typeface="Calibri"/>
              <a:sym typeface="Calibri"/>
            </a:endParaRPr>
          </a:p>
          <a:p>
            <a:pPr indent="-457200">
              <a:lnSpc>
                <a:spcPct val="90000"/>
              </a:lnSpc>
              <a:spcBef>
                <a:spcPts val="0"/>
              </a:spcBef>
            </a:pPr>
            <a:r>
              <a:rPr lang="en-US" sz="2800" b="1" dirty="0">
                <a:solidFill>
                  <a:schemeClr val="tx1"/>
                </a:solidFill>
                <a:latin typeface="Calibri"/>
                <a:ea typeface="Calibri"/>
                <a:cs typeface="Calibri"/>
                <a:sym typeface="Calibri"/>
              </a:rPr>
              <a:t>Obstetrical History:</a:t>
            </a:r>
            <a:endParaRPr lang="en-US" sz="2800" dirty="0">
              <a:solidFill>
                <a:schemeClr val="tx1"/>
              </a:solidFill>
              <a:latin typeface="+mn-lt"/>
              <a:ea typeface="Calibri"/>
              <a:cs typeface="Calibri"/>
              <a:sym typeface="Calibri"/>
            </a:endParaRPr>
          </a:p>
          <a:p>
            <a:pPr indent="-457200">
              <a:lnSpc>
                <a:spcPct val="90000"/>
              </a:lnSpc>
              <a:spcBef>
                <a:spcPts val="0"/>
              </a:spcBef>
            </a:pPr>
            <a:r>
              <a:rPr lang="en-US" sz="2800" b="1" dirty="0">
                <a:solidFill>
                  <a:schemeClr val="tx1"/>
                </a:solidFill>
                <a:latin typeface="Calibri"/>
                <a:ea typeface="Calibri"/>
                <a:cs typeface="Calibri"/>
                <a:sym typeface="Calibri"/>
              </a:rPr>
              <a:t>Gynecological History:</a:t>
            </a:r>
            <a:endParaRPr lang="en-US" sz="2800" dirty="0">
              <a:solidFill>
                <a:schemeClr val="tx1"/>
              </a:solidFill>
              <a:latin typeface="Calibri"/>
              <a:ea typeface="Calibri"/>
              <a:cs typeface="Calibri"/>
              <a:sym typeface="Calibri"/>
            </a:endParaRPr>
          </a:p>
          <a:p>
            <a:pPr indent="-457200">
              <a:lnSpc>
                <a:spcPct val="90000"/>
              </a:lnSpc>
              <a:spcBef>
                <a:spcPts val="0"/>
              </a:spcBef>
            </a:pPr>
            <a:r>
              <a:rPr lang="en-US" sz="2800" b="1" dirty="0">
                <a:solidFill>
                  <a:schemeClr val="tx1"/>
                </a:solidFill>
                <a:latin typeface="Calibri"/>
                <a:ea typeface="Calibri"/>
                <a:cs typeface="Calibri"/>
                <a:sym typeface="Calibri"/>
              </a:rPr>
              <a:t>Social History: </a:t>
            </a:r>
            <a:endParaRPr lang="en-US" sz="2800">
              <a:solidFill>
                <a:schemeClr val="tx1"/>
              </a:solidFill>
              <a:latin typeface="Calibri"/>
              <a:ea typeface="Calibri"/>
              <a:cs typeface="Calibri"/>
            </a:endParaRPr>
          </a:p>
          <a:p>
            <a:pPr indent="-457200">
              <a:lnSpc>
                <a:spcPct val="90000"/>
              </a:lnSpc>
              <a:spcBef>
                <a:spcPts val="0"/>
              </a:spcBef>
            </a:pPr>
            <a:endParaRPr lang="en-US" sz="2800" dirty="0">
              <a:solidFill>
                <a:schemeClr val="tx1"/>
              </a:solidFill>
              <a:latin typeface="Calibri"/>
              <a:ea typeface="Calibri"/>
              <a:cs typeface="Calibri"/>
              <a:sym typeface="Calibri"/>
            </a:endParaRPr>
          </a:p>
          <a:p>
            <a:pPr indent="-457200">
              <a:lnSpc>
                <a:spcPct val="90000"/>
              </a:lnSpc>
              <a:spcBef>
                <a:spcPts val="0"/>
              </a:spcBef>
            </a:pPr>
            <a:endParaRPr lang="en-US" sz="2800" dirty="0">
              <a:solidFill>
                <a:schemeClr val="tx1"/>
              </a:solidFill>
              <a:latin typeface="Calibri"/>
              <a:ea typeface="Calibri"/>
              <a:cs typeface="Calibri"/>
              <a:sym typeface="Calibri"/>
            </a:endParaRPr>
          </a:p>
          <a:p>
            <a:pPr marL="0" indent="0">
              <a:lnSpc>
                <a:spcPct val="90000"/>
              </a:lnSpc>
              <a:spcBef>
                <a:spcPts val="0"/>
              </a:spcBef>
              <a:buNone/>
            </a:pPr>
            <a:r>
              <a:rPr lang="en-US" sz="2800" b="1" dirty="0">
                <a:solidFill>
                  <a:schemeClr val="tx1"/>
                </a:solidFill>
                <a:latin typeface="Calibri"/>
                <a:ea typeface="Calibri"/>
                <a:cs typeface="Calibri"/>
                <a:sym typeface="Calibri"/>
              </a:rPr>
              <a:t>Reason for Presentation:</a:t>
            </a:r>
            <a:endParaRPr lang="en-US" sz="2800" dirty="0">
              <a:solidFill>
                <a:schemeClr val="tx1"/>
              </a:solidFill>
              <a:latin typeface="Calibri"/>
              <a:ea typeface="Calibri"/>
              <a:cs typeface="Calibri"/>
              <a:sym typeface="Calibri"/>
            </a:endParaRPr>
          </a:p>
          <a:p>
            <a:pPr marL="0" indent="0">
              <a:lnSpc>
                <a:spcPct val="90000"/>
              </a:lnSpc>
              <a:spcBef>
                <a:spcPts val="0"/>
              </a:spcBef>
              <a:buNone/>
            </a:pPr>
            <a:endParaRPr lang="en-US" sz="2800" b="1" dirty="0">
              <a:solidFill>
                <a:schemeClr val="tx1"/>
              </a:solidFill>
              <a:latin typeface="Calibri"/>
              <a:ea typeface="Calibri"/>
              <a:cs typeface="Calibri"/>
            </a:endParaRPr>
          </a:p>
          <a:p>
            <a:pPr marL="0" indent="0">
              <a:lnSpc>
                <a:spcPct val="90000"/>
              </a:lnSpc>
              <a:spcBef>
                <a:spcPts val="0"/>
              </a:spcBef>
              <a:buNone/>
            </a:pPr>
            <a:r>
              <a:rPr lang="en-US" sz="2800" b="1" dirty="0">
                <a:solidFill>
                  <a:schemeClr val="tx1"/>
                </a:solidFill>
                <a:latin typeface="Calibri"/>
                <a:ea typeface="Calibri"/>
                <a:cs typeface="Calibri"/>
              </a:rPr>
              <a:t>What other information would you like?</a:t>
            </a:r>
          </a:p>
          <a:p>
            <a:pPr marL="0" indent="0">
              <a:lnSpc>
                <a:spcPct val="90000"/>
              </a:lnSpc>
              <a:spcBef>
                <a:spcPts val="0"/>
              </a:spcBef>
              <a:buNone/>
            </a:pPr>
            <a:endParaRPr sz="2800" dirty="0">
              <a:latin typeface="Calibri"/>
              <a:cs typeface="Calibri"/>
            </a:endParaRPr>
          </a:p>
          <a:p>
            <a:pPr marL="342900" indent="-165100">
              <a:spcBef>
                <a:spcPts val="560"/>
              </a:spcBef>
              <a:buSzPts val="2800"/>
              <a:buNone/>
            </a:pPr>
            <a:endParaRPr lang="en-US" sz="2800" dirty="0"/>
          </a:p>
        </p:txBody>
      </p:sp>
      <p:sp>
        <p:nvSpPr>
          <p:cNvPr id="2" name="Footer Placeholder 1">
            <a:extLst>
              <a:ext uri="{FF2B5EF4-FFF2-40B4-BE49-F238E27FC236}">
                <a16:creationId xmlns:a16="http://schemas.microsoft.com/office/drawing/2014/main" id="{F00704F5-A272-A596-9588-3A950E25598E}"/>
              </a:ext>
            </a:extLst>
          </p:cNvPr>
          <p:cNvSpPr>
            <a:spLocks noGrp="1"/>
          </p:cNvSpPr>
          <p:nvPr>
            <p:ph type="ft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NS FHS Case Study Repository 2023</a:t>
            </a: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8362668"/>
      </p:ext>
    </p:extLst>
  </p:cSld>
  <p:clrMapOvr>
    <a:masterClrMapping/>
  </p:clrMapOvr>
  <p:extLst>
    <p:ext uri="{6950BFC3-D8DA-4A85-94F7-54DA5524770B}">
      <p188:commentRel xmlns:p188="http://schemas.microsoft.com/office/powerpoint/2018/8/main" r:id="rId3"/>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152650" y="663355"/>
            <a:ext cx="7886700" cy="99417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4500" b="1" dirty="0">
                <a:solidFill>
                  <a:srgbClr val="C00000"/>
                </a:solidFill>
              </a:rPr>
              <a:t>Triage Assessment </a:t>
            </a:r>
            <a:br>
              <a:rPr lang="en-CA" sz="3300" dirty="0">
                <a:solidFill>
                  <a:prstClr val="black"/>
                </a:solidFill>
              </a:rPr>
            </a:br>
            <a:endParaRPr lang="en-CA" sz="2700" dirty="0">
              <a:solidFill>
                <a:prstClr val="black"/>
              </a:solidFill>
            </a:endParaRPr>
          </a:p>
        </p:txBody>
      </p:sp>
      <p:sp>
        <p:nvSpPr>
          <p:cNvPr id="3" name="Content Placeholder 2"/>
          <p:cNvSpPr txBox="1">
            <a:spLocks/>
          </p:cNvSpPr>
          <p:nvPr/>
        </p:nvSpPr>
        <p:spPr>
          <a:xfrm>
            <a:off x="2084070" y="2075594"/>
            <a:ext cx="7886700" cy="377428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CA" sz="2100" dirty="0">
              <a:solidFill>
                <a:prstClr val="black"/>
              </a:solidFill>
            </a:endParaRPr>
          </a:p>
        </p:txBody>
      </p:sp>
      <p:sp>
        <p:nvSpPr>
          <p:cNvPr id="11" name="TextBox 10">
            <a:extLst>
              <a:ext uri="{FF2B5EF4-FFF2-40B4-BE49-F238E27FC236}">
                <a16:creationId xmlns:a16="http://schemas.microsoft.com/office/drawing/2014/main" id="{B2588C56-2687-4831-9D84-72B316B9DA49}"/>
              </a:ext>
            </a:extLst>
          </p:cNvPr>
          <p:cNvSpPr txBox="1"/>
          <p:nvPr/>
        </p:nvSpPr>
        <p:spPr>
          <a:xfrm>
            <a:off x="1306085" y="1973463"/>
            <a:ext cx="8094589" cy="4791055"/>
          </a:xfrm>
          <a:prstGeom prst="rect">
            <a:avLst/>
          </a:prstGeom>
          <a:noFill/>
        </p:spPr>
        <p:txBody>
          <a:bodyPr wrap="square" lIns="91440" tIns="45720" rIns="91440" bIns="45720" anchor="t">
            <a:spAutoFit/>
          </a:bodyPr>
          <a:lstStyle/>
          <a:p>
            <a:pPr defTabSz="685800">
              <a:spcBef>
                <a:spcPts val="750"/>
              </a:spcBef>
              <a:defRPr/>
            </a:pPr>
            <a:r>
              <a:rPr lang="en-CA" sz="2800" b="1" kern="0" dirty="0">
                <a:solidFill>
                  <a:prstClr val="black"/>
                </a:solidFill>
                <a:latin typeface="Calibri" panose="020F0502020204030204"/>
                <a:cs typeface="Arial"/>
                <a:sym typeface="Arial"/>
              </a:rPr>
              <a:t>Time:</a:t>
            </a:r>
          </a:p>
          <a:p>
            <a:pPr marL="457200" indent="-457200" defTabSz="685800">
              <a:spcBef>
                <a:spcPts val="750"/>
              </a:spcBef>
              <a:buFont typeface="Arial" panose="020B0604020202020204" pitchFamily="34" charset="0"/>
              <a:buChar char="•"/>
              <a:defRPr/>
            </a:pPr>
            <a:r>
              <a:rPr lang="en-CA" sz="2800" kern="0" dirty="0">
                <a:solidFill>
                  <a:prstClr val="black"/>
                </a:solidFill>
                <a:latin typeface="Calibri" panose="020F0502020204030204"/>
                <a:cs typeface="Arial"/>
                <a:sym typeface="Arial"/>
              </a:rPr>
              <a:t>Maternal Vital Signs</a:t>
            </a:r>
          </a:p>
          <a:p>
            <a:pPr marL="457200" indent="-457200" defTabSz="685800">
              <a:spcBef>
                <a:spcPts val="750"/>
              </a:spcBef>
              <a:buFont typeface="Arial" panose="020B0604020202020204" pitchFamily="34" charset="0"/>
              <a:buChar char="•"/>
              <a:defRPr/>
            </a:pPr>
            <a:r>
              <a:rPr lang="en-CA" sz="2800" kern="0" dirty="0">
                <a:solidFill>
                  <a:prstClr val="black"/>
                </a:solidFill>
                <a:latin typeface="Calibri" panose="020F0502020204030204"/>
                <a:cs typeface="Arial"/>
                <a:sym typeface="Arial"/>
              </a:rPr>
              <a:t>Laboratory Testing</a:t>
            </a:r>
          </a:p>
          <a:p>
            <a:pPr marL="457200" indent="-457200" defTabSz="685800">
              <a:spcBef>
                <a:spcPts val="750"/>
              </a:spcBef>
              <a:buFont typeface="Arial" panose="020B0604020202020204" pitchFamily="34" charset="0"/>
              <a:buChar char="•"/>
              <a:defRPr/>
            </a:pPr>
            <a:r>
              <a:rPr lang="en-CA" sz="2800" kern="0" dirty="0">
                <a:latin typeface="Calibri" panose="020F0502020204030204"/>
                <a:cs typeface="Calibri"/>
              </a:rPr>
              <a:t>Uterine Activity and FHS</a:t>
            </a:r>
            <a:endParaRPr lang="en-CA" sz="2800" kern="0" dirty="0">
              <a:latin typeface="Calibri" panose="020F0502020204030204"/>
              <a:cs typeface="Arial"/>
            </a:endParaRPr>
          </a:p>
          <a:p>
            <a:pPr marL="457200" indent="-457200" defTabSz="685800">
              <a:spcBef>
                <a:spcPts val="750"/>
              </a:spcBef>
              <a:buFont typeface="Arial" panose="020B0604020202020204" pitchFamily="34" charset="0"/>
              <a:buChar char="•"/>
              <a:defRPr/>
            </a:pPr>
            <a:r>
              <a:rPr lang="en-CA" sz="2800" kern="0" dirty="0">
                <a:solidFill>
                  <a:prstClr val="black"/>
                </a:solidFill>
                <a:latin typeface="Calibri" panose="020F0502020204030204"/>
                <a:cs typeface="Arial"/>
                <a:sym typeface="Arial"/>
              </a:rPr>
              <a:t>Assessments:  Leopold’s, Cervix</a:t>
            </a:r>
          </a:p>
          <a:p>
            <a:pPr marL="457200" indent="-457200" defTabSz="685800">
              <a:spcBef>
                <a:spcPts val="750"/>
              </a:spcBef>
              <a:buFont typeface="Arial" panose="020B0604020202020204" pitchFamily="34" charset="0"/>
              <a:buChar char="•"/>
              <a:defRPr/>
            </a:pPr>
            <a:endParaRPr lang="en-CA" sz="2800" kern="0" dirty="0">
              <a:latin typeface="Calibri" panose="020F0502020204030204"/>
              <a:cs typeface="Arial"/>
            </a:endParaRPr>
          </a:p>
          <a:p>
            <a:pPr marL="457200" indent="-457200" defTabSz="685800">
              <a:spcBef>
                <a:spcPts val="750"/>
              </a:spcBef>
              <a:buFont typeface="Arial" panose="020B0604020202020204" pitchFamily="34" charset="0"/>
              <a:buChar char="•"/>
              <a:defRPr/>
            </a:pPr>
            <a:r>
              <a:rPr lang="en-CA" sz="2800" kern="0" dirty="0">
                <a:solidFill>
                  <a:prstClr val="black"/>
                </a:solidFill>
                <a:latin typeface="Calibri" panose="020F0502020204030204"/>
                <a:cs typeface="Arial"/>
                <a:sym typeface="Arial"/>
              </a:rPr>
              <a:t>Decision for observation/admission/discharge</a:t>
            </a:r>
          </a:p>
          <a:p>
            <a:pPr marL="457200" indent="-457200" defTabSz="685800">
              <a:spcBef>
                <a:spcPts val="750"/>
              </a:spcBef>
              <a:buFont typeface="Arial" panose="020B0604020202020204" pitchFamily="34" charset="0"/>
              <a:buChar char="•"/>
              <a:defRPr/>
            </a:pPr>
            <a:r>
              <a:rPr lang="en-CA" sz="2800" kern="0" dirty="0">
                <a:latin typeface="Calibri" panose="020F0502020204030204"/>
                <a:cs typeface="Arial"/>
              </a:rPr>
              <a:t>Birth plan preferences</a:t>
            </a:r>
            <a:endParaRPr lang="en-CA" sz="2800" kern="0" dirty="0">
              <a:solidFill>
                <a:prstClr val="black"/>
              </a:solidFill>
              <a:latin typeface="Calibri" panose="020F0502020204030204"/>
              <a:cs typeface="Arial"/>
            </a:endParaRPr>
          </a:p>
          <a:p>
            <a:pPr marL="342900" indent="-342900" defTabSz="685800">
              <a:spcBef>
                <a:spcPts val="750"/>
              </a:spcBef>
              <a:buFont typeface="Arial" panose="020B0604020202020204" pitchFamily="34" charset="0"/>
              <a:buChar char="•"/>
              <a:defRPr/>
            </a:pPr>
            <a:endParaRPr lang="en-CA" sz="2800" kern="0" dirty="0">
              <a:solidFill>
                <a:prstClr val="black"/>
              </a:solidFill>
              <a:latin typeface="Calibri" panose="020F0502020204030204"/>
              <a:cs typeface="Arial"/>
              <a:sym typeface="Arial"/>
            </a:endParaRPr>
          </a:p>
        </p:txBody>
      </p:sp>
      <p:sp>
        <p:nvSpPr>
          <p:cNvPr id="4" name="Footer Placeholder 3">
            <a:extLst>
              <a:ext uri="{FF2B5EF4-FFF2-40B4-BE49-F238E27FC236}">
                <a16:creationId xmlns:a16="http://schemas.microsoft.com/office/drawing/2014/main" id="{E0E34284-31C5-054E-7B14-C3D96AA3EE50}"/>
              </a:ext>
            </a:extLst>
          </p:cNvPr>
          <p:cNvSpPr>
            <a:spLocks noGrp="1"/>
          </p:cNvSpPr>
          <p:nvPr>
            <p:ph type="ftr" sz="quarter" idx="11"/>
          </p:nvPr>
        </p:nvSpPr>
        <p:spPr/>
        <p:txBody>
          <a:bodyPr/>
          <a:lstStyle/>
          <a:p>
            <a:r>
              <a:rPr lang="en-US"/>
              <a:t>NS FHS Case Study Repository 2023</a:t>
            </a:r>
          </a:p>
        </p:txBody>
      </p:sp>
    </p:spTree>
    <p:extLst>
      <p:ext uri="{BB962C8B-B14F-4D97-AF65-F5344CB8AC3E}">
        <p14:creationId xmlns:p14="http://schemas.microsoft.com/office/powerpoint/2010/main" val="148385618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Grayscale">
      <a:dk1>
        <a:srgbClr val="000000"/>
      </a:dk1>
      <a:lt1>
        <a:srgbClr val="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4354</Words>
  <Application>Microsoft Office PowerPoint</Application>
  <PresentationFormat>Widescreen</PresentationFormat>
  <Paragraphs>726</Paragraphs>
  <Slides>32</Slides>
  <Notes>30</Notes>
  <HiddenSlides>0</HiddenSlides>
  <MMClips>0</MMClips>
  <ScaleCrop>false</ScaleCrop>
  <HeadingPairs>
    <vt:vector size="4" baseType="variant">
      <vt:variant>
        <vt:lpstr>Theme</vt:lpstr>
      </vt:variant>
      <vt:variant>
        <vt:i4>4</vt:i4>
      </vt:variant>
      <vt:variant>
        <vt:lpstr>Slide Titles</vt:lpstr>
      </vt:variant>
      <vt:variant>
        <vt:i4>32</vt:i4>
      </vt:variant>
    </vt:vector>
  </HeadingPairs>
  <TitlesOfParts>
    <vt:vector size="36" baseType="lpstr">
      <vt:lpstr>Office Theme</vt:lpstr>
      <vt:lpstr>1_Office Theme</vt:lpstr>
      <vt:lpstr>Office Theme</vt:lpstr>
      <vt:lpstr>Office Theme</vt:lpstr>
      <vt:lpstr>PowerPoint Presentation</vt:lpstr>
      <vt:lpstr>PowerPoint Presentation</vt:lpstr>
      <vt:lpstr>PowerPoint Presentation</vt:lpstr>
      <vt:lpstr>Case Study General Objectives</vt:lpstr>
      <vt:lpstr>EFM Assessment – Systematic Approach</vt:lpstr>
      <vt:lpstr>Principles of Fetal Health Surveillance</vt:lpstr>
      <vt:lpstr>Case Study </vt:lpstr>
      <vt:lpstr>Clinical Picture</vt:lpstr>
      <vt:lpstr>PowerPoint Presentation</vt:lpstr>
      <vt:lpstr>PowerPoint Presentation</vt:lpstr>
      <vt:lpstr>Patient Update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Maternal Heart Rate</vt:lpstr>
      <vt:lpstr>What’s in a word?</vt:lpstr>
      <vt:lpstr>PowerPoint Presentation</vt:lpstr>
      <vt:lpstr>PowerPoint Presentation</vt:lpstr>
      <vt:lpstr>PowerPoint Presentation</vt:lpstr>
      <vt:lpstr>Physiology of Fetal Oxygenation</vt:lpstr>
      <vt:lpstr>Maternal Heart Rate</vt:lpstr>
      <vt:lpstr>PowerPoint Presentation</vt:lpstr>
      <vt:lpstr>Intrauterine Resuscitation</vt:lpstr>
      <vt:lpstr>Neonatal Outcome</vt:lpstr>
      <vt:lpstr>PowerPoint Presentation</vt:lpstr>
      <vt:lpstr>Cord Blood Gas Results</vt:lpstr>
      <vt:lpstr>PowerPoint Presentation</vt:lpstr>
      <vt:lpstr>Take-Home Messages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Maguire, Sarah</dc:creator>
  <cp:lastModifiedBy>Maguire, Sarah</cp:lastModifiedBy>
  <cp:revision>91</cp:revision>
  <dcterms:created xsi:type="dcterms:W3CDTF">2023-04-14T16:12:56Z</dcterms:created>
  <dcterms:modified xsi:type="dcterms:W3CDTF">2023-06-08T17:25:39Z</dcterms:modified>
</cp:coreProperties>
</file>